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embeddedFontLst>
    <p:embeddedFont>
      <p:font typeface="汉仪旗黑-60简" panose="02010600030101010101" charset="-122"/>
      <p:regular r:id="rId11"/>
    </p:embeddedFont>
    <p:embeddedFont>
      <p:font typeface="汉仪中楷简" panose="02010600030101010101" charset="-122"/>
      <p:regular r:id="rId12"/>
    </p:embeddedFont>
  </p:embeddedFontLst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13E"/>
    <a:srgbClr val="E7C2C4"/>
    <a:srgbClr val="C98C5D"/>
    <a:srgbClr val="9BA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043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旗黑-60简" panose="00020600040101010101" charset="-122"/>
              <a:ea typeface="汉仪旗黑-60简" panose="00020600040101010101" charset="-122"/>
              <a:cs typeface="汉仪旗黑-60简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旗黑-60简" panose="00020600040101010101" charset="-122"/>
              </a:rPr>
              <a:t>2024/5/21</a:t>
            </a:fld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旗黑-60简" panose="00020600040101010101" charset="-122"/>
              <a:ea typeface="汉仪旗黑-60简" panose="00020600040101010101" charset="-122"/>
              <a:cs typeface="汉仪旗黑-60简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旗黑-60简" panose="00020600040101010101" charset="-122"/>
              </a:rPr>
              <a:t>‹#›</a:t>
            </a:fld>
            <a:endParaRPr lang="zh-CN" altLang="en-US">
              <a:cs typeface="汉仪旗黑-60简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60简" panose="00020600040101010101" charset="-122"/>
        <a:ea typeface="汉仪旗黑-60简" panose="00020600040101010101" charset="-122"/>
        <a:cs typeface="汉仪旗黑-60简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60简" panose="00020600040101010101" charset="-122"/>
        <a:ea typeface="汉仪旗黑-60简" panose="00020600040101010101" charset="-122"/>
        <a:cs typeface="汉仪旗黑-60简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60简" panose="00020600040101010101" charset="-122"/>
        <a:ea typeface="汉仪旗黑-60简" panose="00020600040101010101" charset="-122"/>
        <a:cs typeface="汉仪旗黑-60简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60简" panose="00020600040101010101" charset="-122"/>
        <a:ea typeface="汉仪旗黑-60简" panose="00020600040101010101" charset="-122"/>
        <a:cs typeface="汉仪旗黑-60简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60简" panose="00020600040101010101" charset="-122"/>
        <a:ea typeface="汉仪旗黑-60简" panose="00020600040101010101" charset="-122"/>
        <a:cs typeface="汉仪旗黑-60简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-19050"/>
            <a:ext cx="12192000" cy="6877050"/>
            <a:chOff x="0" y="-30"/>
            <a:chExt cx="19200" cy="10830"/>
          </a:xfrm>
        </p:grpSpPr>
        <p:sp>
          <p:nvSpPr>
            <p:cNvPr id="17" name="任意多边形 16"/>
            <p:cNvSpPr/>
            <p:nvPr/>
          </p:nvSpPr>
          <p:spPr>
            <a:xfrm>
              <a:off x="531" y="5260"/>
              <a:ext cx="18138" cy="5020"/>
            </a:xfrm>
            <a:custGeom>
              <a:avLst/>
              <a:gdLst>
                <a:gd name="connsiteX0" fmla="*/ 18138 w 18138"/>
                <a:gd name="connsiteY0" fmla="*/ 0 h 5020"/>
                <a:gd name="connsiteX1" fmla="*/ 18138 w 18138"/>
                <a:gd name="connsiteY1" fmla="*/ 5020 h 5020"/>
                <a:gd name="connsiteX2" fmla="*/ 0 w 18138"/>
                <a:gd name="connsiteY2" fmla="*/ 5020 h 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38" h="5020">
                  <a:moveTo>
                    <a:pt x="18138" y="0"/>
                  </a:moveTo>
                  <a:lnTo>
                    <a:pt x="18138" y="5020"/>
                  </a:lnTo>
                  <a:lnTo>
                    <a:pt x="0" y="5020"/>
                  </a:lnTo>
                </a:path>
              </a:pathLst>
            </a:cu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8" name="任意多边形: 形状 4"/>
            <p:cNvSpPr/>
            <p:nvPr userDrawn="1"/>
          </p:nvSpPr>
          <p:spPr>
            <a:xfrm>
              <a:off x="0" y="8719"/>
              <a:ext cx="3605" cy="2081"/>
            </a:xfrm>
            <a:custGeom>
              <a:avLst/>
              <a:gdLst>
                <a:gd name="connsiteX0" fmla="*/ 882692 w 4638621"/>
                <a:gd name="connsiteY0" fmla="*/ 128257 h 3766704"/>
                <a:gd name="connsiteX1" fmla="*/ 1959138 w 4638621"/>
                <a:gd name="connsiteY1" fmla="*/ 1470920 h 3766704"/>
                <a:gd name="connsiteX2" fmla="*/ 3255503 w 4638621"/>
                <a:gd name="connsiteY2" fmla="*/ 1783437 h 3766704"/>
                <a:gd name="connsiteX3" fmla="*/ 4609740 w 4638621"/>
                <a:gd name="connsiteY3" fmla="*/ 3114525 h 3766704"/>
                <a:gd name="connsiteX4" fmla="*/ 1912839 w 4638621"/>
                <a:gd name="connsiteY4" fmla="*/ 3762708 h 3766704"/>
                <a:gd name="connsiteX5" fmla="*/ 130338 w 4638621"/>
                <a:gd name="connsiteY5" fmla="*/ 2836733 h 3766704"/>
                <a:gd name="connsiteX6" fmla="*/ 222935 w 4638621"/>
                <a:gd name="connsiteY6" fmla="*/ 359751 h 3766704"/>
                <a:gd name="connsiteX7" fmla="*/ 882692 w 4638621"/>
                <a:gd name="connsiteY7" fmla="*/ 128257 h 376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03" h="3375">
                  <a:moveTo>
                    <a:pt x="0" y="0"/>
                  </a:moveTo>
                  <a:lnTo>
                    <a:pt x="21" y="32"/>
                  </a:lnTo>
                  <a:cubicBezTo>
                    <a:pt x="340" y="515"/>
                    <a:pt x="689" y="1062"/>
                    <a:pt x="1039" y="1306"/>
                  </a:cubicBezTo>
                  <a:cubicBezTo>
                    <a:pt x="1662" y="1740"/>
                    <a:pt x="2385" y="1367"/>
                    <a:pt x="3081" y="1798"/>
                  </a:cubicBezTo>
                  <a:cubicBezTo>
                    <a:pt x="3591" y="2115"/>
                    <a:pt x="4692" y="2817"/>
                    <a:pt x="5101" y="3373"/>
                  </a:cubicBezTo>
                  <a:lnTo>
                    <a:pt x="5103" y="3375"/>
                  </a:lnTo>
                  <a:lnTo>
                    <a:pt x="0" y="3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9" name="任意多边形: 形状 3"/>
            <p:cNvSpPr/>
            <p:nvPr userDrawn="1"/>
          </p:nvSpPr>
          <p:spPr>
            <a:xfrm>
              <a:off x="15921" y="-30"/>
              <a:ext cx="3279" cy="1529"/>
            </a:xfrm>
            <a:custGeom>
              <a:avLst/>
              <a:gdLst>
                <a:gd name="connsiteX0" fmla="*/ 3392216 w 3530604"/>
                <a:gd name="connsiteY0" fmla="*/ 305884 h 2983354"/>
                <a:gd name="connsiteX1" fmla="*/ 3382056 w 3530604"/>
                <a:gd name="connsiteY1" fmla="*/ 813884 h 2983354"/>
                <a:gd name="connsiteX2" fmla="*/ 2508296 w 3530604"/>
                <a:gd name="connsiteY2" fmla="*/ 2856044 h 2983354"/>
                <a:gd name="connsiteX3" fmla="*/ 344216 w 3530604"/>
                <a:gd name="connsiteY3" fmla="*/ 2490284 h 2983354"/>
                <a:gd name="connsiteX4" fmla="*/ 171496 w 3530604"/>
                <a:gd name="connsiteY4" fmla="*/ 224604 h 2983354"/>
                <a:gd name="connsiteX5" fmla="*/ 2010456 w 3530604"/>
                <a:gd name="connsiteY5" fmla="*/ 92524 h 2983354"/>
                <a:gd name="connsiteX6" fmla="*/ 3392216 w 3530604"/>
                <a:gd name="connsiteY6" fmla="*/ 305884 h 298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5" h="1847">
                  <a:moveTo>
                    <a:pt x="0" y="0"/>
                  </a:moveTo>
                  <a:lnTo>
                    <a:pt x="4665" y="0"/>
                  </a:lnTo>
                  <a:lnTo>
                    <a:pt x="4665" y="1847"/>
                  </a:lnTo>
                  <a:lnTo>
                    <a:pt x="4606" y="1846"/>
                  </a:lnTo>
                  <a:cubicBezTo>
                    <a:pt x="3158" y="1815"/>
                    <a:pt x="1521" y="1574"/>
                    <a:pt x="851" y="1210"/>
                  </a:cubicBezTo>
                  <a:cubicBezTo>
                    <a:pt x="410" y="971"/>
                    <a:pt x="126" y="503"/>
                    <a:pt x="1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8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" y="672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74" y="672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69" y="11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 flipH="1" flipV="1">
              <a:off x="17619" y="9258"/>
              <a:ext cx="867" cy="826"/>
              <a:chOff x="17619" y="9258"/>
              <a:chExt cx="867" cy="82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17619" y="9258"/>
                <a:ext cx="363" cy="341"/>
              </a:xfrm>
              <a:prstGeom prst="rect">
                <a:avLst/>
              </a:prstGeom>
              <a:noFill/>
              <a:ln w="38100">
                <a:solidFill>
                  <a:srgbClr val="2831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汉仪旗黑-60简" panose="00020600040101010101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8124" y="9258"/>
                <a:ext cx="363" cy="341"/>
              </a:xfrm>
              <a:prstGeom prst="rect">
                <a:avLst/>
              </a:prstGeom>
              <a:noFill/>
              <a:ln w="38100">
                <a:solidFill>
                  <a:srgbClr val="2831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汉仪旗黑-60简" panose="00020600040101010101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7619" y="9744"/>
                <a:ext cx="363" cy="341"/>
              </a:xfrm>
              <a:prstGeom prst="rect">
                <a:avLst/>
              </a:prstGeom>
              <a:noFill/>
              <a:ln w="38100">
                <a:solidFill>
                  <a:srgbClr val="2831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汉仪旗黑-60简" panose="00020600040101010101" charset="-122"/>
                </a:endParaRP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 flipH="1">
              <a:off x="1459" y="1499"/>
              <a:ext cx="13455" cy="0"/>
            </a:xfrm>
            <a:prstGeom prst="line">
              <a:avLst/>
            </a:prstGeom>
            <a:ln w="38100">
              <a:solidFill>
                <a:srgbClr val="28313E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1100" y="-27940"/>
            <a:ext cx="10515600" cy="1325563"/>
          </a:xfrm>
        </p:spPr>
        <p:txBody>
          <a:bodyPr/>
          <a:lstStyle>
            <a:lvl1pPr>
              <a:defRPr sz="3200">
                <a:latin typeface="汉仪旗黑-60简" panose="00020600040101010101" charset="-122"/>
                <a:ea typeface="汉仪旗黑-60简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4155"/>
            <a:ext cx="10515600" cy="4351338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2400">
                <a:latin typeface="汉仪旗黑-60简" panose="00020600040101010101" charset="-122"/>
                <a:ea typeface="汉仪旗黑-60简" panose="00020600040101010101" charset="-122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2400">
                <a:latin typeface="汉仪旗黑-60简" panose="00020600040101010101" charset="-122"/>
                <a:ea typeface="汉仪旗黑-60简" panose="00020600040101010101" charset="-122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2400">
                <a:latin typeface="汉仪旗黑-60简" panose="00020600040101010101" charset="-122"/>
                <a:ea typeface="汉仪旗黑-60简" panose="00020600040101010101" charset="-122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2400">
                <a:latin typeface="汉仪旗黑-60简" panose="00020600040101010101" charset="-122"/>
                <a:ea typeface="汉仪旗黑-60简" panose="00020600040101010101" charset="-122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2400">
                <a:latin typeface="汉仪旗黑-60简" panose="00020600040101010101" charset="-122"/>
                <a:ea typeface="汉仪旗黑-60简" panose="0002060004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4570F4-7836-C9AF-9BCA-553203D4C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4730" y="125413"/>
            <a:ext cx="2121535" cy="445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旗黑-60简" panose="00020600040101010101" charset="-122"/>
          <a:ea typeface="汉仪旗黑-60简" panose="00020600040101010101" charset="-122"/>
          <a:cs typeface="汉仪旗黑-60简" panose="0002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旗黑-60简" panose="00020600040101010101" charset="-122"/>
          <a:ea typeface="汉仪旗黑-60简" panose="00020600040101010101" charset="-122"/>
          <a:cs typeface="汉仪旗黑-60简" panose="000206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旗黑-60简" panose="00020600040101010101" charset="-122"/>
          <a:ea typeface="汉仪旗黑-60简" panose="00020600040101010101" charset="-122"/>
          <a:cs typeface="汉仪旗黑-60简" panose="000206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旗黑-60简" panose="00020600040101010101" charset="-122"/>
          <a:ea typeface="汉仪旗黑-60简" panose="00020600040101010101" charset="-122"/>
          <a:cs typeface="汉仪旗黑-60简" panose="000206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60简" panose="00020600040101010101" charset="-122"/>
          <a:ea typeface="汉仪旗黑-60简" panose="00020600040101010101" charset="-122"/>
          <a:cs typeface="汉仪旗黑-60简" panose="000206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60简" panose="00020600040101010101" charset="-122"/>
          <a:ea typeface="汉仪旗黑-60简" panose="00020600040101010101" charset="-122"/>
          <a:cs typeface="汉仪旗黑-60简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2"/>
          <p:cNvSpPr/>
          <p:nvPr userDrawn="1"/>
        </p:nvSpPr>
        <p:spPr>
          <a:xfrm flipV="1">
            <a:off x="635" y="0"/>
            <a:ext cx="3836277" cy="1174173"/>
          </a:xfrm>
          <a:custGeom>
            <a:avLst/>
            <a:gdLst>
              <a:gd name="connsiteX0" fmla="*/ 187754 w 4461150"/>
              <a:gd name="connsiteY0" fmla="*/ 332603 h 1612669"/>
              <a:gd name="connsiteX1" fmla="*/ 837994 w 4461150"/>
              <a:gd name="connsiteY1" fmla="*/ 1480683 h 1612669"/>
              <a:gd name="connsiteX2" fmla="*/ 4292394 w 4461150"/>
              <a:gd name="connsiteY2" fmla="*/ 1429883 h 1612669"/>
              <a:gd name="connsiteX3" fmla="*/ 3540554 w 4461150"/>
              <a:gd name="connsiteY3" fmla="*/ 68443 h 1612669"/>
              <a:gd name="connsiteX4" fmla="*/ 187754 w 4461150"/>
              <a:gd name="connsiteY4" fmla="*/ 332603 h 16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" h="1849">
                <a:moveTo>
                  <a:pt x="2605" y="0"/>
                </a:moveTo>
                <a:cubicBezTo>
                  <a:pt x="3274" y="0"/>
                  <a:pt x="3850" y="34"/>
                  <a:pt x="4211" y="114"/>
                </a:cubicBezTo>
                <a:cubicBezTo>
                  <a:pt x="5197" y="333"/>
                  <a:pt x="6013" y="1225"/>
                  <a:pt x="6041" y="1846"/>
                </a:cubicBezTo>
                <a:lnTo>
                  <a:pt x="6041" y="1849"/>
                </a:lnTo>
                <a:lnTo>
                  <a:pt x="0" y="1849"/>
                </a:lnTo>
                <a:lnTo>
                  <a:pt x="0" y="132"/>
                </a:lnTo>
                <a:lnTo>
                  <a:pt x="83" y="124"/>
                </a:lnTo>
                <a:cubicBezTo>
                  <a:pt x="919" y="48"/>
                  <a:pt x="1825" y="0"/>
                  <a:pt x="2605" y="0"/>
                </a:cubicBez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7" name="任意多边形: 形状 5"/>
          <p:cNvSpPr/>
          <p:nvPr userDrawn="1"/>
        </p:nvSpPr>
        <p:spPr>
          <a:xfrm>
            <a:off x="9279413" y="3546619"/>
            <a:ext cx="2912587" cy="3311381"/>
          </a:xfrm>
          <a:custGeom>
            <a:avLst/>
            <a:gdLst>
              <a:gd name="connsiteX0" fmla="*/ 3648418 w 4532139"/>
              <a:gd name="connsiteY0" fmla="*/ 361 h 4544779"/>
              <a:gd name="connsiteX1" fmla="*/ 2294180 w 4532139"/>
              <a:gd name="connsiteY1" fmla="*/ 1331450 h 4544779"/>
              <a:gd name="connsiteX2" fmla="*/ 2062686 w 4532139"/>
              <a:gd name="connsiteY2" fmla="*/ 2604665 h 4544779"/>
              <a:gd name="connsiteX3" fmla="*/ 708448 w 4532139"/>
              <a:gd name="connsiteY3" fmla="*/ 3275996 h 4544779"/>
              <a:gd name="connsiteX4" fmla="*/ 60266 w 4532139"/>
              <a:gd name="connsiteY4" fmla="*/ 4039926 h 4544779"/>
              <a:gd name="connsiteX5" fmla="*/ 2178433 w 4532139"/>
              <a:gd name="connsiteY5" fmla="*/ 4526062 h 4544779"/>
              <a:gd name="connsiteX6" fmla="*/ 4366048 w 4532139"/>
              <a:gd name="connsiteY6" fmla="*/ 3391743 h 4544779"/>
              <a:gd name="connsiteX7" fmla="*/ 4296600 w 4532139"/>
              <a:gd name="connsiteY7" fmla="*/ 1458771 h 4544779"/>
              <a:gd name="connsiteX8" fmla="*/ 3648418 w 4532139"/>
              <a:gd name="connsiteY8" fmla="*/ 361 h 454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7" h="5215">
                <a:moveTo>
                  <a:pt x="4587" y="0"/>
                </a:moveTo>
                <a:lnTo>
                  <a:pt x="4587" y="5215"/>
                </a:lnTo>
                <a:lnTo>
                  <a:pt x="0" y="5215"/>
                </a:lnTo>
                <a:lnTo>
                  <a:pt x="10" y="5206"/>
                </a:lnTo>
                <a:cubicBezTo>
                  <a:pt x="248" y="4993"/>
                  <a:pt x="599" y="4774"/>
                  <a:pt x="862" y="4586"/>
                </a:cubicBezTo>
                <a:cubicBezTo>
                  <a:pt x="1388" y="4209"/>
                  <a:pt x="2579" y="4039"/>
                  <a:pt x="2995" y="3529"/>
                </a:cubicBezTo>
                <a:cubicBezTo>
                  <a:pt x="3411" y="3018"/>
                  <a:pt x="2943" y="2207"/>
                  <a:pt x="3359" y="1524"/>
                </a:cubicBezTo>
                <a:cubicBezTo>
                  <a:pt x="3598" y="1132"/>
                  <a:pt x="4092" y="489"/>
                  <a:pt x="4569" y="18"/>
                </a:cubicBezTo>
                <a:lnTo>
                  <a:pt x="4587" y="0"/>
                </a:ln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1904" y="2564380"/>
            <a:ext cx="110167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6000" dirty="0">
                <a:latin typeface="汉仪中楷简" panose="02010600000101010101" charset="-122"/>
                <a:ea typeface="汉仪中楷简" panose="02010600000101010101" charset="-122"/>
                <a:cs typeface="汉仪旗黑-60简" panose="00020600040101010101" charset="-122"/>
              </a:rPr>
              <a:t>鱼腥草提取液体外抑菌作用研究</a:t>
            </a:r>
          </a:p>
        </p:txBody>
      </p:sp>
      <p:sp>
        <p:nvSpPr>
          <p:cNvPr id="17" name="矩形 16"/>
          <p:cNvSpPr/>
          <p:nvPr/>
        </p:nvSpPr>
        <p:spPr>
          <a:xfrm>
            <a:off x="337185" y="330200"/>
            <a:ext cx="11517630" cy="6197600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6" name="任意多边形: 形状 4"/>
          <p:cNvSpPr/>
          <p:nvPr userDrawn="1"/>
        </p:nvSpPr>
        <p:spPr>
          <a:xfrm>
            <a:off x="0" y="4714988"/>
            <a:ext cx="3240155" cy="2143012"/>
          </a:xfrm>
          <a:custGeom>
            <a:avLst/>
            <a:gdLst>
              <a:gd name="connsiteX0" fmla="*/ 882692 w 4638621"/>
              <a:gd name="connsiteY0" fmla="*/ 128257 h 3766704"/>
              <a:gd name="connsiteX1" fmla="*/ 1959138 w 4638621"/>
              <a:gd name="connsiteY1" fmla="*/ 1470920 h 3766704"/>
              <a:gd name="connsiteX2" fmla="*/ 3255503 w 4638621"/>
              <a:gd name="connsiteY2" fmla="*/ 1783437 h 3766704"/>
              <a:gd name="connsiteX3" fmla="*/ 4609740 w 4638621"/>
              <a:gd name="connsiteY3" fmla="*/ 3114525 h 3766704"/>
              <a:gd name="connsiteX4" fmla="*/ 1912839 w 4638621"/>
              <a:gd name="connsiteY4" fmla="*/ 3762708 h 3766704"/>
              <a:gd name="connsiteX5" fmla="*/ 130338 w 4638621"/>
              <a:gd name="connsiteY5" fmla="*/ 2836733 h 3766704"/>
              <a:gd name="connsiteX6" fmla="*/ 222935 w 4638621"/>
              <a:gd name="connsiteY6" fmla="*/ 359751 h 3766704"/>
              <a:gd name="connsiteX7" fmla="*/ 882692 w 4638621"/>
              <a:gd name="connsiteY7" fmla="*/ 128257 h 376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" h="3375">
                <a:moveTo>
                  <a:pt x="0" y="0"/>
                </a:moveTo>
                <a:lnTo>
                  <a:pt x="21" y="32"/>
                </a:lnTo>
                <a:cubicBezTo>
                  <a:pt x="340" y="515"/>
                  <a:pt x="689" y="1062"/>
                  <a:pt x="1039" y="1306"/>
                </a:cubicBezTo>
                <a:cubicBezTo>
                  <a:pt x="1662" y="1740"/>
                  <a:pt x="2385" y="1367"/>
                  <a:pt x="3081" y="1798"/>
                </a:cubicBezTo>
                <a:cubicBezTo>
                  <a:pt x="3591" y="2115"/>
                  <a:pt x="4692" y="2817"/>
                  <a:pt x="5101" y="3373"/>
                </a:cubicBezTo>
                <a:lnTo>
                  <a:pt x="5103" y="3375"/>
                </a:lnTo>
                <a:lnTo>
                  <a:pt x="0" y="3375"/>
                </a:ln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68290" y="1926240"/>
            <a:ext cx="25400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500" dirty="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rPr>
              <a:t>牡丹江师范学院</a:t>
            </a:r>
          </a:p>
        </p:txBody>
      </p:sp>
      <p:sp>
        <p:nvSpPr>
          <p:cNvPr id="19" name="椭圆 18"/>
          <p:cNvSpPr/>
          <p:nvPr/>
        </p:nvSpPr>
        <p:spPr>
          <a:xfrm>
            <a:off x="4389120" y="1660525"/>
            <a:ext cx="952500" cy="952500"/>
          </a:xfrm>
          <a:prstGeom prst="ellipse">
            <a:avLst/>
          </a:prstGeom>
          <a:noFill/>
          <a:ln w="28575">
            <a:solidFill>
              <a:srgbClr val="C98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pic>
        <p:nvPicPr>
          <p:cNvPr id="20" name="图片 19" descr="343435333238383b333637393534383bb2a9cabfc3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2950" y="1852930"/>
            <a:ext cx="596265" cy="596265"/>
          </a:xfrm>
          <a:prstGeom prst="rect">
            <a:avLst/>
          </a:prstGeom>
        </p:spPr>
      </p:pic>
      <p:sp>
        <p:nvSpPr>
          <p:cNvPr id="5" name="任意多边形: 形状 3"/>
          <p:cNvSpPr/>
          <p:nvPr userDrawn="1"/>
        </p:nvSpPr>
        <p:spPr>
          <a:xfrm>
            <a:off x="9229881" y="-19050"/>
            <a:ext cx="2962119" cy="1172708"/>
          </a:xfrm>
          <a:custGeom>
            <a:avLst/>
            <a:gdLst>
              <a:gd name="connsiteX0" fmla="*/ 3392216 w 3530604"/>
              <a:gd name="connsiteY0" fmla="*/ 305884 h 2983354"/>
              <a:gd name="connsiteX1" fmla="*/ 3382056 w 3530604"/>
              <a:gd name="connsiteY1" fmla="*/ 813884 h 2983354"/>
              <a:gd name="connsiteX2" fmla="*/ 2508296 w 3530604"/>
              <a:gd name="connsiteY2" fmla="*/ 2856044 h 2983354"/>
              <a:gd name="connsiteX3" fmla="*/ 344216 w 3530604"/>
              <a:gd name="connsiteY3" fmla="*/ 2490284 h 2983354"/>
              <a:gd name="connsiteX4" fmla="*/ 171496 w 3530604"/>
              <a:gd name="connsiteY4" fmla="*/ 224604 h 2983354"/>
              <a:gd name="connsiteX5" fmla="*/ 2010456 w 3530604"/>
              <a:gd name="connsiteY5" fmla="*/ 92524 h 2983354"/>
              <a:gd name="connsiteX6" fmla="*/ 3392216 w 3530604"/>
              <a:gd name="connsiteY6" fmla="*/ 305884 h 298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5" h="1847">
                <a:moveTo>
                  <a:pt x="0" y="0"/>
                </a:moveTo>
                <a:lnTo>
                  <a:pt x="4665" y="0"/>
                </a:lnTo>
                <a:lnTo>
                  <a:pt x="4665" y="1847"/>
                </a:lnTo>
                <a:lnTo>
                  <a:pt x="4606" y="1846"/>
                </a:lnTo>
                <a:cubicBezTo>
                  <a:pt x="3158" y="1815"/>
                  <a:pt x="1521" y="1574"/>
                  <a:pt x="851" y="1210"/>
                </a:cubicBezTo>
                <a:cubicBezTo>
                  <a:pt x="410" y="971"/>
                  <a:pt x="126" y="503"/>
                  <a:pt x="1" y="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82213" y="3811911"/>
            <a:ext cx="4336868" cy="374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  <a:sym typeface="+mn-ea"/>
              </a:rPr>
              <a:t>生物技术</a:t>
            </a:r>
            <a:r>
              <a:rPr lang="en-US" altLang="zh-CN" sz="1600" dirty="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  <a:sym typeface="+mn-ea"/>
              </a:rPr>
              <a:t>2004</a:t>
            </a:r>
            <a:r>
              <a:rPr lang="zh-CN" altLang="en-US" sz="1600" dirty="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  <a:sym typeface="+mn-ea"/>
              </a:rPr>
              <a:t>班    学号：</a:t>
            </a:r>
            <a:r>
              <a:rPr lang="en-US" altLang="zh-CN" sz="1600" dirty="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  <a:sym typeface="+mn-ea"/>
              </a:rPr>
              <a:t>2020032177</a:t>
            </a:r>
            <a:endParaRPr lang="zh-CN" altLang="en-US" sz="1600" dirty="0">
              <a:latin typeface="汉仪旗黑-60简" panose="00020600040101010101" charset="-122"/>
              <a:ea typeface="汉仪旗黑-60简" panose="00020600040101010101" charset="-122"/>
              <a:cs typeface="汉仪旗黑-60简" panose="00020600040101010101" charset="-122"/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23895" y="4910455"/>
            <a:ext cx="375285" cy="375285"/>
          </a:xfrm>
          <a:prstGeom prst="ellipse">
            <a:avLst/>
          </a:pr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55390" y="4924425"/>
            <a:ext cx="19881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dirty="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  <a:sym typeface="+mn-ea"/>
              </a:rPr>
              <a:t>答辩人：宋家兴</a:t>
            </a:r>
          </a:p>
        </p:txBody>
      </p:sp>
      <p:sp>
        <p:nvSpPr>
          <p:cNvPr id="37" name="椭圆 36"/>
          <p:cNvSpPr/>
          <p:nvPr/>
        </p:nvSpPr>
        <p:spPr>
          <a:xfrm>
            <a:off x="6263005" y="4910455"/>
            <a:ext cx="375285" cy="375285"/>
          </a:xfrm>
          <a:prstGeom prst="ellipse">
            <a:avLst/>
          </a:pr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94500" y="4924425"/>
            <a:ext cx="22263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dirty="0"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  <a:sym typeface="+mn-ea"/>
              </a:rPr>
              <a:t>指导老师：弥春霞</a:t>
            </a:r>
          </a:p>
        </p:txBody>
      </p:sp>
      <p:sp>
        <p:nvSpPr>
          <p:cNvPr id="39" name="矩形 38"/>
          <p:cNvSpPr/>
          <p:nvPr/>
        </p:nvSpPr>
        <p:spPr>
          <a:xfrm>
            <a:off x="424815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490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4815" y="73533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 flipH="1" flipV="1">
            <a:off x="11508105" y="6186805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 flipH="1" flipV="1">
            <a:off x="11187430" y="6186805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4" name="矩形 43"/>
          <p:cNvSpPr/>
          <p:nvPr/>
        </p:nvSpPr>
        <p:spPr>
          <a:xfrm flipH="1" flipV="1">
            <a:off x="11508105" y="5878195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1CF263-B8B0-F395-6941-5BBD200B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728" y="260528"/>
            <a:ext cx="2392680" cy="502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2"/>
          <p:cNvSpPr/>
          <p:nvPr userDrawn="1"/>
        </p:nvSpPr>
        <p:spPr>
          <a:xfrm flipV="1">
            <a:off x="635" y="0"/>
            <a:ext cx="3836277" cy="1174173"/>
          </a:xfrm>
          <a:custGeom>
            <a:avLst/>
            <a:gdLst>
              <a:gd name="connsiteX0" fmla="*/ 187754 w 4461150"/>
              <a:gd name="connsiteY0" fmla="*/ 332603 h 1612669"/>
              <a:gd name="connsiteX1" fmla="*/ 837994 w 4461150"/>
              <a:gd name="connsiteY1" fmla="*/ 1480683 h 1612669"/>
              <a:gd name="connsiteX2" fmla="*/ 4292394 w 4461150"/>
              <a:gd name="connsiteY2" fmla="*/ 1429883 h 1612669"/>
              <a:gd name="connsiteX3" fmla="*/ 3540554 w 4461150"/>
              <a:gd name="connsiteY3" fmla="*/ 68443 h 1612669"/>
              <a:gd name="connsiteX4" fmla="*/ 187754 w 4461150"/>
              <a:gd name="connsiteY4" fmla="*/ 332603 h 16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" h="1849">
                <a:moveTo>
                  <a:pt x="2605" y="0"/>
                </a:moveTo>
                <a:cubicBezTo>
                  <a:pt x="3274" y="0"/>
                  <a:pt x="3850" y="34"/>
                  <a:pt x="4211" y="114"/>
                </a:cubicBezTo>
                <a:cubicBezTo>
                  <a:pt x="5197" y="333"/>
                  <a:pt x="6013" y="1225"/>
                  <a:pt x="6041" y="1846"/>
                </a:cubicBezTo>
                <a:lnTo>
                  <a:pt x="6041" y="1849"/>
                </a:lnTo>
                <a:lnTo>
                  <a:pt x="0" y="1849"/>
                </a:lnTo>
                <a:lnTo>
                  <a:pt x="0" y="132"/>
                </a:lnTo>
                <a:lnTo>
                  <a:pt x="83" y="124"/>
                </a:lnTo>
                <a:cubicBezTo>
                  <a:pt x="919" y="48"/>
                  <a:pt x="1825" y="0"/>
                  <a:pt x="2605" y="0"/>
                </a:cubicBez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7" name="任意多边形: 形状 5"/>
          <p:cNvSpPr/>
          <p:nvPr userDrawn="1"/>
        </p:nvSpPr>
        <p:spPr>
          <a:xfrm>
            <a:off x="9279413" y="3546619"/>
            <a:ext cx="2912587" cy="3311381"/>
          </a:xfrm>
          <a:custGeom>
            <a:avLst/>
            <a:gdLst>
              <a:gd name="connsiteX0" fmla="*/ 3648418 w 4532139"/>
              <a:gd name="connsiteY0" fmla="*/ 361 h 4544779"/>
              <a:gd name="connsiteX1" fmla="*/ 2294180 w 4532139"/>
              <a:gd name="connsiteY1" fmla="*/ 1331450 h 4544779"/>
              <a:gd name="connsiteX2" fmla="*/ 2062686 w 4532139"/>
              <a:gd name="connsiteY2" fmla="*/ 2604665 h 4544779"/>
              <a:gd name="connsiteX3" fmla="*/ 708448 w 4532139"/>
              <a:gd name="connsiteY3" fmla="*/ 3275996 h 4544779"/>
              <a:gd name="connsiteX4" fmla="*/ 60266 w 4532139"/>
              <a:gd name="connsiteY4" fmla="*/ 4039926 h 4544779"/>
              <a:gd name="connsiteX5" fmla="*/ 2178433 w 4532139"/>
              <a:gd name="connsiteY5" fmla="*/ 4526062 h 4544779"/>
              <a:gd name="connsiteX6" fmla="*/ 4366048 w 4532139"/>
              <a:gd name="connsiteY6" fmla="*/ 3391743 h 4544779"/>
              <a:gd name="connsiteX7" fmla="*/ 4296600 w 4532139"/>
              <a:gd name="connsiteY7" fmla="*/ 1458771 h 4544779"/>
              <a:gd name="connsiteX8" fmla="*/ 3648418 w 4532139"/>
              <a:gd name="connsiteY8" fmla="*/ 361 h 454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7" h="5215">
                <a:moveTo>
                  <a:pt x="4587" y="0"/>
                </a:moveTo>
                <a:lnTo>
                  <a:pt x="4587" y="5215"/>
                </a:lnTo>
                <a:lnTo>
                  <a:pt x="0" y="5215"/>
                </a:lnTo>
                <a:lnTo>
                  <a:pt x="10" y="5206"/>
                </a:lnTo>
                <a:cubicBezTo>
                  <a:pt x="248" y="4993"/>
                  <a:pt x="599" y="4774"/>
                  <a:pt x="862" y="4586"/>
                </a:cubicBezTo>
                <a:cubicBezTo>
                  <a:pt x="1388" y="4209"/>
                  <a:pt x="2579" y="4039"/>
                  <a:pt x="2995" y="3529"/>
                </a:cubicBezTo>
                <a:cubicBezTo>
                  <a:pt x="3411" y="3018"/>
                  <a:pt x="2943" y="2207"/>
                  <a:pt x="3359" y="1524"/>
                </a:cubicBezTo>
                <a:cubicBezTo>
                  <a:pt x="3598" y="1132"/>
                  <a:pt x="4092" y="489"/>
                  <a:pt x="4569" y="18"/>
                </a:cubicBezTo>
                <a:lnTo>
                  <a:pt x="4587" y="0"/>
                </a:ln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185" y="330200"/>
            <a:ext cx="11517630" cy="6197600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6" name="任意多边形: 形状 4"/>
          <p:cNvSpPr/>
          <p:nvPr userDrawn="1"/>
        </p:nvSpPr>
        <p:spPr>
          <a:xfrm>
            <a:off x="0" y="4714988"/>
            <a:ext cx="3240155" cy="2143012"/>
          </a:xfrm>
          <a:custGeom>
            <a:avLst/>
            <a:gdLst>
              <a:gd name="connsiteX0" fmla="*/ 882692 w 4638621"/>
              <a:gd name="connsiteY0" fmla="*/ 128257 h 3766704"/>
              <a:gd name="connsiteX1" fmla="*/ 1959138 w 4638621"/>
              <a:gd name="connsiteY1" fmla="*/ 1470920 h 3766704"/>
              <a:gd name="connsiteX2" fmla="*/ 3255503 w 4638621"/>
              <a:gd name="connsiteY2" fmla="*/ 1783437 h 3766704"/>
              <a:gd name="connsiteX3" fmla="*/ 4609740 w 4638621"/>
              <a:gd name="connsiteY3" fmla="*/ 3114525 h 3766704"/>
              <a:gd name="connsiteX4" fmla="*/ 1912839 w 4638621"/>
              <a:gd name="connsiteY4" fmla="*/ 3762708 h 3766704"/>
              <a:gd name="connsiteX5" fmla="*/ 130338 w 4638621"/>
              <a:gd name="connsiteY5" fmla="*/ 2836733 h 3766704"/>
              <a:gd name="connsiteX6" fmla="*/ 222935 w 4638621"/>
              <a:gd name="connsiteY6" fmla="*/ 359751 h 3766704"/>
              <a:gd name="connsiteX7" fmla="*/ 882692 w 4638621"/>
              <a:gd name="connsiteY7" fmla="*/ 128257 h 376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" h="3375">
                <a:moveTo>
                  <a:pt x="0" y="0"/>
                </a:moveTo>
                <a:lnTo>
                  <a:pt x="21" y="32"/>
                </a:lnTo>
                <a:cubicBezTo>
                  <a:pt x="340" y="515"/>
                  <a:pt x="689" y="1062"/>
                  <a:pt x="1039" y="1306"/>
                </a:cubicBezTo>
                <a:cubicBezTo>
                  <a:pt x="1662" y="1740"/>
                  <a:pt x="2385" y="1367"/>
                  <a:pt x="3081" y="1798"/>
                </a:cubicBezTo>
                <a:cubicBezTo>
                  <a:pt x="3591" y="2115"/>
                  <a:pt x="4692" y="2817"/>
                  <a:pt x="5101" y="3373"/>
                </a:cubicBezTo>
                <a:lnTo>
                  <a:pt x="5103" y="3375"/>
                </a:lnTo>
                <a:lnTo>
                  <a:pt x="0" y="3375"/>
                </a:ln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5" name="任意多边形: 形状 3"/>
          <p:cNvSpPr/>
          <p:nvPr userDrawn="1"/>
        </p:nvSpPr>
        <p:spPr>
          <a:xfrm>
            <a:off x="9229881" y="-19050"/>
            <a:ext cx="2962119" cy="1172708"/>
          </a:xfrm>
          <a:custGeom>
            <a:avLst/>
            <a:gdLst>
              <a:gd name="connsiteX0" fmla="*/ 3392216 w 3530604"/>
              <a:gd name="connsiteY0" fmla="*/ 305884 h 2983354"/>
              <a:gd name="connsiteX1" fmla="*/ 3382056 w 3530604"/>
              <a:gd name="connsiteY1" fmla="*/ 813884 h 2983354"/>
              <a:gd name="connsiteX2" fmla="*/ 2508296 w 3530604"/>
              <a:gd name="connsiteY2" fmla="*/ 2856044 h 2983354"/>
              <a:gd name="connsiteX3" fmla="*/ 344216 w 3530604"/>
              <a:gd name="connsiteY3" fmla="*/ 2490284 h 2983354"/>
              <a:gd name="connsiteX4" fmla="*/ 171496 w 3530604"/>
              <a:gd name="connsiteY4" fmla="*/ 224604 h 2983354"/>
              <a:gd name="connsiteX5" fmla="*/ 2010456 w 3530604"/>
              <a:gd name="connsiteY5" fmla="*/ 92524 h 2983354"/>
              <a:gd name="connsiteX6" fmla="*/ 3392216 w 3530604"/>
              <a:gd name="connsiteY6" fmla="*/ 305884 h 298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5" h="1847">
                <a:moveTo>
                  <a:pt x="0" y="0"/>
                </a:moveTo>
                <a:lnTo>
                  <a:pt x="4665" y="0"/>
                </a:lnTo>
                <a:lnTo>
                  <a:pt x="4665" y="1847"/>
                </a:lnTo>
                <a:lnTo>
                  <a:pt x="4606" y="1846"/>
                </a:lnTo>
                <a:cubicBezTo>
                  <a:pt x="3158" y="1815"/>
                  <a:pt x="1521" y="1574"/>
                  <a:pt x="851" y="1210"/>
                </a:cubicBezTo>
                <a:cubicBezTo>
                  <a:pt x="410" y="971"/>
                  <a:pt x="126" y="503"/>
                  <a:pt x="1" y="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4815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490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4815" y="73533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 flipV="1">
            <a:off x="11188065" y="5878830"/>
            <a:ext cx="550545" cy="524510"/>
            <a:chOff x="17619" y="9258"/>
            <a:chExt cx="867" cy="826"/>
          </a:xfrm>
        </p:grpSpPr>
        <p:sp>
          <p:nvSpPr>
            <p:cNvPr id="42" name="矩形 41"/>
            <p:cNvSpPr/>
            <p:nvPr/>
          </p:nvSpPr>
          <p:spPr>
            <a:xfrm>
              <a:off x="17619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124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7619" y="9744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F3A2A1-A26F-7536-DD07-EF20ACD80B9B}"/>
              </a:ext>
            </a:extLst>
          </p:cNvPr>
          <p:cNvSpPr txBox="1"/>
          <p:nvPr/>
        </p:nvSpPr>
        <p:spPr>
          <a:xfrm>
            <a:off x="2043603" y="2021403"/>
            <a:ext cx="7442941" cy="2815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抗生素存在滥用现象，导致细菌</a:t>
            </a:r>
            <a:r>
              <a:rPr lang="zh-CN" altLang="en-US" sz="2400" dirty="0">
                <a:solidFill>
                  <a:srgbClr val="FF0000"/>
                </a:solidFill>
              </a:rPr>
              <a:t>耐药性</a:t>
            </a:r>
            <a:r>
              <a:rPr lang="zh-CN" altLang="en-US" sz="2400" dirty="0"/>
              <a:t>问题出现。耐药性已经成为全世界重大卫生难题。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有研究表明</a:t>
            </a:r>
            <a:r>
              <a:rPr lang="zh-CN" altLang="en-US" sz="2400" dirty="0">
                <a:solidFill>
                  <a:srgbClr val="FF0000"/>
                </a:solidFill>
              </a:rPr>
              <a:t>中草药</a:t>
            </a:r>
            <a:r>
              <a:rPr lang="zh-CN" altLang="en-US" sz="2400" dirty="0"/>
              <a:t>中含有许多</a:t>
            </a:r>
            <a:r>
              <a:rPr lang="zh-CN" altLang="en-US" sz="2400" dirty="0">
                <a:solidFill>
                  <a:srgbClr val="FF0000"/>
                </a:solidFill>
              </a:rPr>
              <a:t>抑菌</a:t>
            </a:r>
            <a:r>
              <a:rPr lang="zh-CN" altLang="en-US" sz="2400" dirty="0"/>
              <a:t>成分。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为解决细菌性疾病耐药性问题，利用中草药代替抗生素进行细菌性疾病的治疗是否可行？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26038DD-00AC-43D4-A257-E27CBAD2744A}"/>
              </a:ext>
            </a:extLst>
          </p:cNvPr>
          <p:cNvSpPr txBox="1">
            <a:spLocks/>
          </p:cNvSpPr>
          <p:nvPr/>
        </p:nvSpPr>
        <p:spPr>
          <a:xfrm>
            <a:off x="-441960" y="598986"/>
            <a:ext cx="6207034" cy="10630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r>
              <a:rPr lang="en-US" altLang="zh-CN"/>
              <a:t>1 </a:t>
            </a:r>
            <a:r>
              <a:rPr lang="zh-CN" altLang="en-US"/>
              <a:t>研究目的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667539-1C10-D761-B43C-69BB4821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728" y="260528"/>
            <a:ext cx="2392680" cy="502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鱼腥草的功效与作用-图片-禁忌-乡间郎中">
            <a:extLst>
              <a:ext uri="{FF2B5EF4-FFF2-40B4-BE49-F238E27FC236}">
                <a16:creationId xmlns:a16="http://schemas.microsoft.com/office/drawing/2014/main" id="{01873243-2A8C-A381-A243-3C330E64C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21" y="50305"/>
            <a:ext cx="2962119" cy="224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: 形状 2"/>
          <p:cNvSpPr/>
          <p:nvPr userDrawn="1"/>
        </p:nvSpPr>
        <p:spPr>
          <a:xfrm flipV="1">
            <a:off x="635" y="0"/>
            <a:ext cx="3836277" cy="1174173"/>
          </a:xfrm>
          <a:custGeom>
            <a:avLst/>
            <a:gdLst>
              <a:gd name="connsiteX0" fmla="*/ 187754 w 4461150"/>
              <a:gd name="connsiteY0" fmla="*/ 332603 h 1612669"/>
              <a:gd name="connsiteX1" fmla="*/ 837994 w 4461150"/>
              <a:gd name="connsiteY1" fmla="*/ 1480683 h 1612669"/>
              <a:gd name="connsiteX2" fmla="*/ 4292394 w 4461150"/>
              <a:gd name="connsiteY2" fmla="*/ 1429883 h 1612669"/>
              <a:gd name="connsiteX3" fmla="*/ 3540554 w 4461150"/>
              <a:gd name="connsiteY3" fmla="*/ 68443 h 1612669"/>
              <a:gd name="connsiteX4" fmla="*/ 187754 w 4461150"/>
              <a:gd name="connsiteY4" fmla="*/ 332603 h 16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" h="1849">
                <a:moveTo>
                  <a:pt x="2605" y="0"/>
                </a:moveTo>
                <a:cubicBezTo>
                  <a:pt x="3274" y="0"/>
                  <a:pt x="3850" y="34"/>
                  <a:pt x="4211" y="114"/>
                </a:cubicBezTo>
                <a:cubicBezTo>
                  <a:pt x="5197" y="333"/>
                  <a:pt x="6013" y="1225"/>
                  <a:pt x="6041" y="1846"/>
                </a:cubicBezTo>
                <a:lnTo>
                  <a:pt x="6041" y="1849"/>
                </a:lnTo>
                <a:lnTo>
                  <a:pt x="0" y="1849"/>
                </a:lnTo>
                <a:lnTo>
                  <a:pt x="0" y="132"/>
                </a:lnTo>
                <a:lnTo>
                  <a:pt x="83" y="124"/>
                </a:lnTo>
                <a:cubicBezTo>
                  <a:pt x="919" y="48"/>
                  <a:pt x="1825" y="0"/>
                  <a:pt x="2605" y="0"/>
                </a:cubicBez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7" name="任意多边形: 形状 5"/>
          <p:cNvSpPr/>
          <p:nvPr userDrawn="1"/>
        </p:nvSpPr>
        <p:spPr>
          <a:xfrm>
            <a:off x="9279413" y="3546619"/>
            <a:ext cx="2912587" cy="3311381"/>
          </a:xfrm>
          <a:custGeom>
            <a:avLst/>
            <a:gdLst>
              <a:gd name="connsiteX0" fmla="*/ 3648418 w 4532139"/>
              <a:gd name="connsiteY0" fmla="*/ 361 h 4544779"/>
              <a:gd name="connsiteX1" fmla="*/ 2294180 w 4532139"/>
              <a:gd name="connsiteY1" fmla="*/ 1331450 h 4544779"/>
              <a:gd name="connsiteX2" fmla="*/ 2062686 w 4532139"/>
              <a:gd name="connsiteY2" fmla="*/ 2604665 h 4544779"/>
              <a:gd name="connsiteX3" fmla="*/ 708448 w 4532139"/>
              <a:gd name="connsiteY3" fmla="*/ 3275996 h 4544779"/>
              <a:gd name="connsiteX4" fmla="*/ 60266 w 4532139"/>
              <a:gd name="connsiteY4" fmla="*/ 4039926 h 4544779"/>
              <a:gd name="connsiteX5" fmla="*/ 2178433 w 4532139"/>
              <a:gd name="connsiteY5" fmla="*/ 4526062 h 4544779"/>
              <a:gd name="connsiteX6" fmla="*/ 4366048 w 4532139"/>
              <a:gd name="connsiteY6" fmla="*/ 3391743 h 4544779"/>
              <a:gd name="connsiteX7" fmla="*/ 4296600 w 4532139"/>
              <a:gd name="connsiteY7" fmla="*/ 1458771 h 4544779"/>
              <a:gd name="connsiteX8" fmla="*/ 3648418 w 4532139"/>
              <a:gd name="connsiteY8" fmla="*/ 361 h 454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7" h="5215">
                <a:moveTo>
                  <a:pt x="4587" y="0"/>
                </a:moveTo>
                <a:lnTo>
                  <a:pt x="4587" y="5215"/>
                </a:lnTo>
                <a:lnTo>
                  <a:pt x="0" y="5215"/>
                </a:lnTo>
                <a:lnTo>
                  <a:pt x="10" y="5206"/>
                </a:lnTo>
                <a:cubicBezTo>
                  <a:pt x="248" y="4993"/>
                  <a:pt x="599" y="4774"/>
                  <a:pt x="862" y="4586"/>
                </a:cubicBezTo>
                <a:cubicBezTo>
                  <a:pt x="1388" y="4209"/>
                  <a:pt x="2579" y="4039"/>
                  <a:pt x="2995" y="3529"/>
                </a:cubicBezTo>
                <a:cubicBezTo>
                  <a:pt x="3411" y="3018"/>
                  <a:pt x="2943" y="2207"/>
                  <a:pt x="3359" y="1524"/>
                </a:cubicBezTo>
                <a:cubicBezTo>
                  <a:pt x="3598" y="1132"/>
                  <a:pt x="4092" y="489"/>
                  <a:pt x="4569" y="18"/>
                </a:cubicBezTo>
                <a:lnTo>
                  <a:pt x="4587" y="0"/>
                </a:ln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185" y="330200"/>
            <a:ext cx="11517630" cy="6197600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6" name="任意多边形: 形状 4"/>
          <p:cNvSpPr/>
          <p:nvPr userDrawn="1"/>
        </p:nvSpPr>
        <p:spPr>
          <a:xfrm>
            <a:off x="0" y="4714988"/>
            <a:ext cx="3240155" cy="2143012"/>
          </a:xfrm>
          <a:custGeom>
            <a:avLst/>
            <a:gdLst>
              <a:gd name="connsiteX0" fmla="*/ 882692 w 4638621"/>
              <a:gd name="connsiteY0" fmla="*/ 128257 h 3766704"/>
              <a:gd name="connsiteX1" fmla="*/ 1959138 w 4638621"/>
              <a:gd name="connsiteY1" fmla="*/ 1470920 h 3766704"/>
              <a:gd name="connsiteX2" fmla="*/ 3255503 w 4638621"/>
              <a:gd name="connsiteY2" fmla="*/ 1783437 h 3766704"/>
              <a:gd name="connsiteX3" fmla="*/ 4609740 w 4638621"/>
              <a:gd name="connsiteY3" fmla="*/ 3114525 h 3766704"/>
              <a:gd name="connsiteX4" fmla="*/ 1912839 w 4638621"/>
              <a:gd name="connsiteY4" fmla="*/ 3762708 h 3766704"/>
              <a:gd name="connsiteX5" fmla="*/ 130338 w 4638621"/>
              <a:gd name="connsiteY5" fmla="*/ 2836733 h 3766704"/>
              <a:gd name="connsiteX6" fmla="*/ 222935 w 4638621"/>
              <a:gd name="connsiteY6" fmla="*/ 359751 h 3766704"/>
              <a:gd name="connsiteX7" fmla="*/ 882692 w 4638621"/>
              <a:gd name="connsiteY7" fmla="*/ 128257 h 376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" h="3375">
                <a:moveTo>
                  <a:pt x="0" y="0"/>
                </a:moveTo>
                <a:lnTo>
                  <a:pt x="21" y="32"/>
                </a:lnTo>
                <a:cubicBezTo>
                  <a:pt x="340" y="515"/>
                  <a:pt x="689" y="1062"/>
                  <a:pt x="1039" y="1306"/>
                </a:cubicBezTo>
                <a:cubicBezTo>
                  <a:pt x="1662" y="1740"/>
                  <a:pt x="2385" y="1367"/>
                  <a:pt x="3081" y="1798"/>
                </a:cubicBezTo>
                <a:cubicBezTo>
                  <a:pt x="3591" y="2115"/>
                  <a:pt x="4692" y="2817"/>
                  <a:pt x="5101" y="3373"/>
                </a:cubicBezTo>
                <a:lnTo>
                  <a:pt x="5103" y="3375"/>
                </a:lnTo>
                <a:lnTo>
                  <a:pt x="0" y="3375"/>
                </a:ln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5" name="任意多边形: 形状 3"/>
          <p:cNvSpPr/>
          <p:nvPr userDrawn="1"/>
        </p:nvSpPr>
        <p:spPr>
          <a:xfrm>
            <a:off x="9229881" y="-19050"/>
            <a:ext cx="2962119" cy="1172708"/>
          </a:xfrm>
          <a:custGeom>
            <a:avLst/>
            <a:gdLst>
              <a:gd name="connsiteX0" fmla="*/ 3392216 w 3530604"/>
              <a:gd name="connsiteY0" fmla="*/ 305884 h 2983354"/>
              <a:gd name="connsiteX1" fmla="*/ 3382056 w 3530604"/>
              <a:gd name="connsiteY1" fmla="*/ 813884 h 2983354"/>
              <a:gd name="connsiteX2" fmla="*/ 2508296 w 3530604"/>
              <a:gd name="connsiteY2" fmla="*/ 2856044 h 2983354"/>
              <a:gd name="connsiteX3" fmla="*/ 344216 w 3530604"/>
              <a:gd name="connsiteY3" fmla="*/ 2490284 h 2983354"/>
              <a:gd name="connsiteX4" fmla="*/ 171496 w 3530604"/>
              <a:gd name="connsiteY4" fmla="*/ 224604 h 2983354"/>
              <a:gd name="connsiteX5" fmla="*/ 2010456 w 3530604"/>
              <a:gd name="connsiteY5" fmla="*/ 92524 h 2983354"/>
              <a:gd name="connsiteX6" fmla="*/ 3392216 w 3530604"/>
              <a:gd name="connsiteY6" fmla="*/ 305884 h 298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5" h="1847">
                <a:moveTo>
                  <a:pt x="0" y="0"/>
                </a:moveTo>
                <a:lnTo>
                  <a:pt x="4665" y="0"/>
                </a:lnTo>
                <a:lnTo>
                  <a:pt x="4665" y="1847"/>
                </a:lnTo>
                <a:lnTo>
                  <a:pt x="4606" y="1846"/>
                </a:lnTo>
                <a:cubicBezTo>
                  <a:pt x="3158" y="1815"/>
                  <a:pt x="1521" y="1574"/>
                  <a:pt x="851" y="1210"/>
                </a:cubicBezTo>
                <a:cubicBezTo>
                  <a:pt x="410" y="971"/>
                  <a:pt x="126" y="503"/>
                  <a:pt x="1" y="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4815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490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4815" y="73533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 flipV="1">
            <a:off x="11188065" y="5878830"/>
            <a:ext cx="550545" cy="524510"/>
            <a:chOff x="17619" y="9258"/>
            <a:chExt cx="867" cy="826"/>
          </a:xfrm>
        </p:grpSpPr>
        <p:sp>
          <p:nvSpPr>
            <p:cNvPr id="42" name="矩形 41"/>
            <p:cNvSpPr/>
            <p:nvPr/>
          </p:nvSpPr>
          <p:spPr>
            <a:xfrm>
              <a:off x="17619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124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7619" y="9744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F3A2A1-A26F-7536-DD07-EF20ACD80B9B}"/>
              </a:ext>
            </a:extLst>
          </p:cNvPr>
          <p:cNvSpPr txBox="1"/>
          <p:nvPr/>
        </p:nvSpPr>
        <p:spPr>
          <a:xfrm>
            <a:off x="860742" y="2127272"/>
            <a:ext cx="92992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以</a:t>
            </a:r>
            <a:r>
              <a:rPr lang="zh-CN" altLang="en-US" sz="2400" b="1" dirty="0">
                <a:highlight>
                  <a:srgbClr val="FFFF00"/>
                </a:highlight>
              </a:rPr>
              <a:t>鱼腥草</a:t>
            </a:r>
            <a:r>
              <a:rPr lang="zh-CN" altLang="en-US" sz="2400" dirty="0"/>
              <a:t>为研究对象，研究</a:t>
            </a:r>
            <a:r>
              <a:rPr lang="zh-CN" altLang="en-US" sz="2400" b="1" dirty="0"/>
              <a:t>鱼腥草</a:t>
            </a:r>
            <a:r>
              <a:rPr lang="zh-CN" altLang="en-US" sz="2400" dirty="0"/>
              <a:t>提取液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对细菌生长的影响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滤纸片法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 </a:t>
            </a:r>
            <a:r>
              <a:rPr lang="zh-CN" altLang="en-US" sz="2000" dirty="0"/>
              <a:t>在涂满菌液的平板中放入蘸满药液的滤纸片，培养</a:t>
            </a:r>
            <a:r>
              <a:rPr lang="en-US" altLang="zh-CN" sz="2000" dirty="0"/>
              <a:t>24h</a:t>
            </a:r>
            <a:r>
              <a:rPr lang="zh-CN" altLang="en-US" sz="2000" dirty="0"/>
              <a:t>，测定</a:t>
            </a:r>
            <a:r>
              <a:rPr lang="zh-CN" altLang="en-US" sz="2000" dirty="0">
                <a:solidFill>
                  <a:srgbClr val="FF0000"/>
                </a:solidFill>
              </a:rPr>
              <a:t>抑菌圈直径</a:t>
            </a:r>
            <a:r>
              <a:rPr lang="zh-CN" altLang="en-US" sz="2000" dirty="0"/>
              <a:t>。</a:t>
            </a:r>
            <a:endParaRPr lang="en-US" altLang="zh-CN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MIC</a:t>
            </a:r>
          </a:p>
          <a:p>
            <a:pPr>
              <a:lnSpc>
                <a:spcPct val="100000"/>
              </a:lnSpc>
            </a:pPr>
            <a:r>
              <a:rPr lang="zh-CN" altLang="en-US" sz="2000" dirty="0"/>
              <a:t>      在</a:t>
            </a:r>
            <a:r>
              <a:rPr lang="en-US" altLang="zh-CN" sz="2000" dirty="0"/>
              <a:t>96</a:t>
            </a:r>
            <a:r>
              <a:rPr lang="zh-CN" altLang="en-US" sz="2000" dirty="0"/>
              <a:t>孔板中用不同生药浓度的提取液对细菌进行液体培养，找出澄清的液体，生药浓度最低的为</a:t>
            </a:r>
            <a:r>
              <a:rPr lang="zh-CN" altLang="en-US" sz="2000" dirty="0">
                <a:solidFill>
                  <a:srgbClr val="FF0000"/>
                </a:solidFill>
              </a:rPr>
              <a:t>最低抑菌浓度</a:t>
            </a:r>
            <a:r>
              <a:rPr lang="zh-CN" altLang="en-US" sz="2000" dirty="0"/>
              <a:t>（</a:t>
            </a:r>
            <a:r>
              <a:rPr lang="en-US" altLang="zh-CN" sz="2000" dirty="0"/>
              <a:t>MIC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400" b="1" dirty="0"/>
              <a:t>MBC</a:t>
            </a:r>
          </a:p>
          <a:p>
            <a:pPr>
              <a:lnSpc>
                <a:spcPct val="100000"/>
              </a:lnSpc>
            </a:pPr>
            <a:r>
              <a:rPr lang="zh-CN" altLang="en-US" sz="2000" dirty="0"/>
              <a:t>      将澄清液体划在平板中培养，菌落数</a:t>
            </a:r>
            <a:r>
              <a:rPr lang="en-US" altLang="zh-CN" sz="2000" dirty="0"/>
              <a:t>&lt;3</a:t>
            </a:r>
            <a:r>
              <a:rPr lang="zh-CN" altLang="en-US" sz="2000" dirty="0"/>
              <a:t>的平板中的最低的生药浓度即</a:t>
            </a:r>
            <a:r>
              <a:rPr lang="zh-CN" altLang="en-US" sz="2000" dirty="0">
                <a:solidFill>
                  <a:srgbClr val="FF0000"/>
                </a:solidFill>
              </a:rPr>
              <a:t>最低杀菌浓度</a:t>
            </a:r>
            <a:r>
              <a:rPr lang="zh-CN" altLang="en-US" sz="2000" dirty="0"/>
              <a:t>（</a:t>
            </a:r>
            <a:r>
              <a:rPr lang="en-US" altLang="zh-CN" sz="2000" dirty="0"/>
              <a:t>MBC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26038DD-00AC-43D4-A257-E27CBAD2744A}"/>
              </a:ext>
            </a:extLst>
          </p:cNvPr>
          <p:cNvSpPr txBox="1">
            <a:spLocks/>
          </p:cNvSpPr>
          <p:nvPr/>
        </p:nvSpPr>
        <p:spPr>
          <a:xfrm>
            <a:off x="-441960" y="598986"/>
            <a:ext cx="6207034" cy="10630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r>
              <a:rPr lang="en-US" altLang="zh-CN" dirty="0"/>
              <a:t>2 </a:t>
            </a:r>
            <a:r>
              <a:rPr lang="zh-CN" altLang="en-US" dirty="0"/>
              <a:t>实验方法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D26E55-24F4-C243-1F21-ABC96DD8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728" y="260528"/>
            <a:ext cx="2392680" cy="5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9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2"/>
          <p:cNvSpPr/>
          <p:nvPr userDrawn="1"/>
        </p:nvSpPr>
        <p:spPr>
          <a:xfrm flipV="1">
            <a:off x="635" y="0"/>
            <a:ext cx="3836277" cy="1174173"/>
          </a:xfrm>
          <a:custGeom>
            <a:avLst/>
            <a:gdLst>
              <a:gd name="connsiteX0" fmla="*/ 187754 w 4461150"/>
              <a:gd name="connsiteY0" fmla="*/ 332603 h 1612669"/>
              <a:gd name="connsiteX1" fmla="*/ 837994 w 4461150"/>
              <a:gd name="connsiteY1" fmla="*/ 1480683 h 1612669"/>
              <a:gd name="connsiteX2" fmla="*/ 4292394 w 4461150"/>
              <a:gd name="connsiteY2" fmla="*/ 1429883 h 1612669"/>
              <a:gd name="connsiteX3" fmla="*/ 3540554 w 4461150"/>
              <a:gd name="connsiteY3" fmla="*/ 68443 h 1612669"/>
              <a:gd name="connsiteX4" fmla="*/ 187754 w 4461150"/>
              <a:gd name="connsiteY4" fmla="*/ 332603 h 16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" h="1849">
                <a:moveTo>
                  <a:pt x="2605" y="0"/>
                </a:moveTo>
                <a:cubicBezTo>
                  <a:pt x="3274" y="0"/>
                  <a:pt x="3850" y="34"/>
                  <a:pt x="4211" y="114"/>
                </a:cubicBezTo>
                <a:cubicBezTo>
                  <a:pt x="5197" y="333"/>
                  <a:pt x="6013" y="1225"/>
                  <a:pt x="6041" y="1846"/>
                </a:cubicBezTo>
                <a:lnTo>
                  <a:pt x="6041" y="1849"/>
                </a:lnTo>
                <a:lnTo>
                  <a:pt x="0" y="1849"/>
                </a:lnTo>
                <a:lnTo>
                  <a:pt x="0" y="132"/>
                </a:lnTo>
                <a:lnTo>
                  <a:pt x="83" y="124"/>
                </a:lnTo>
                <a:cubicBezTo>
                  <a:pt x="919" y="48"/>
                  <a:pt x="1825" y="0"/>
                  <a:pt x="2605" y="0"/>
                </a:cubicBez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7" name="任意多边形: 形状 5"/>
          <p:cNvSpPr/>
          <p:nvPr userDrawn="1"/>
        </p:nvSpPr>
        <p:spPr>
          <a:xfrm>
            <a:off x="9279413" y="3546619"/>
            <a:ext cx="2912587" cy="3311381"/>
          </a:xfrm>
          <a:custGeom>
            <a:avLst/>
            <a:gdLst>
              <a:gd name="connsiteX0" fmla="*/ 3648418 w 4532139"/>
              <a:gd name="connsiteY0" fmla="*/ 361 h 4544779"/>
              <a:gd name="connsiteX1" fmla="*/ 2294180 w 4532139"/>
              <a:gd name="connsiteY1" fmla="*/ 1331450 h 4544779"/>
              <a:gd name="connsiteX2" fmla="*/ 2062686 w 4532139"/>
              <a:gd name="connsiteY2" fmla="*/ 2604665 h 4544779"/>
              <a:gd name="connsiteX3" fmla="*/ 708448 w 4532139"/>
              <a:gd name="connsiteY3" fmla="*/ 3275996 h 4544779"/>
              <a:gd name="connsiteX4" fmla="*/ 60266 w 4532139"/>
              <a:gd name="connsiteY4" fmla="*/ 4039926 h 4544779"/>
              <a:gd name="connsiteX5" fmla="*/ 2178433 w 4532139"/>
              <a:gd name="connsiteY5" fmla="*/ 4526062 h 4544779"/>
              <a:gd name="connsiteX6" fmla="*/ 4366048 w 4532139"/>
              <a:gd name="connsiteY6" fmla="*/ 3391743 h 4544779"/>
              <a:gd name="connsiteX7" fmla="*/ 4296600 w 4532139"/>
              <a:gd name="connsiteY7" fmla="*/ 1458771 h 4544779"/>
              <a:gd name="connsiteX8" fmla="*/ 3648418 w 4532139"/>
              <a:gd name="connsiteY8" fmla="*/ 361 h 454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7" h="5215">
                <a:moveTo>
                  <a:pt x="4587" y="0"/>
                </a:moveTo>
                <a:lnTo>
                  <a:pt x="4587" y="5215"/>
                </a:lnTo>
                <a:lnTo>
                  <a:pt x="0" y="5215"/>
                </a:lnTo>
                <a:lnTo>
                  <a:pt x="10" y="5206"/>
                </a:lnTo>
                <a:cubicBezTo>
                  <a:pt x="248" y="4993"/>
                  <a:pt x="599" y="4774"/>
                  <a:pt x="862" y="4586"/>
                </a:cubicBezTo>
                <a:cubicBezTo>
                  <a:pt x="1388" y="4209"/>
                  <a:pt x="2579" y="4039"/>
                  <a:pt x="2995" y="3529"/>
                </a:cubicBezTo>
                <a:cubicBezTo>
                  <a:pt x="3411" y="3018"/>
                  <a:pt x="2943" y="2207"/>
                  <a:pt x="3359" y="1524"/>
                </a:cubicBezTo>
                <a:cubicBezTo>
                  <a:pt x="3598" y="1132"/>
                  <a:pt x="4092" y="489"/>
                  <a:pt x="4569" y="18"/>
                </a:cubicBezTo>
                <a:lnTo>
                  <a:pt x="4587" y="0"/>
                </a:ln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185" y="330200"/>
            <a:ext cx="11517630" cy="6197600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6" name="任意多边形: 形状 4"/>
          <p:cNvSpPr/>
          <p:nvPr userDrawn="1"/>
        </p:nvSpPr>
        <p:spPr>
          <a:xfrm>
            <a:off x="0" y="4714988"/>
            <a:ext cx="3240155" cy="2143012"/>
          </a:xfrm>
          <a:custGeom>
            <a:avLst/>
            <a:gdLst>
              <a:gd name="connsiteX0" fmla="*/ 882692 w 4638621"/>
              <a:gd name="connsiteY0" fmla="*/ 128257 h 3766704"/>
              <a:gd name="connsiteX1" fmla="*/ 1959138 w 4638621"/>
              <a:gd name="connsiteY1" fmla="*/ 1470920 h 3766704"/>
              <a:gd name="connsiteX2" fmla="*/ 3255503 w 4638621"/>
              <a:gd name="connsiteY2" fmla="*/ 1783437 h 3766704"/>
              <a:gd name="connsiteX3" fmla="*/ 4609740 w 4638621"/>
              <a:gd name="connsiteY3" fmla="*/ 3114525 h 3766704"/>
              <a:gd name="connsiteX4" fmla="*/ 1912839 w 4638621"/>
              <a:gd name="connsiteY4" fmla="*/ 3762708 h 3766704"/>
              <a:gd name="connsiteX5" fmla="*/ 130338 w 4638621"/>
              <a:gd name="connsiteY5" fmla="*/ 2836733 h 3766704"/>
              <a:gd name="connsiteX6" fmla="*/ 222935 w 4638621"/>
              <a:gd name="connsiteY6" fmla="*/ 359751 h 3766704"/>
              <a:gd name="connsiteX7" fmla="*/ 882692 w 4638621"/>
              <a:gd name="connsiteY7" fmla="*/ 128257 h 376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" h="3375">
                <a:moveTo>
                  <a:pt x="0" y="0"/>
                </a:moveTo>
                <a:lnTo>
                  <a:pt x="21" y="32"/>
                </a:lnTo>
                <a:cubicBezTo>
                  <a:pt x="340" y="515"/>
                  <a:pt x="689" y="1062"/>
                  <a:pt x="1039" y="1306"/>
                </a:cubicBezTo>
                <a:cubicBezTo>
                  <a:pt x="1662" y="1740"/>
                  <a:pt x="2385" y="1367"/>
                  <a:pt x="3081" y="1798"/>
                </a:cubicBezTo>
                <a:cubicBezTo>
                  <a:pt x="3591" y="2115"/>
                  <a:pt x="4692" y="2817"/>
                  <a:pt x="5101" y="3373"/>
                </a:cubicBezTo>
                <a:lnTo>
                  <a:pt x="5103" y="3375"/>
                </a:lnTo>
                <a:lnTo>
                  <a:pt x="0" y="3375"/>
                </a:ln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5" name="任意多边形: 形状 3"/>
          <p:cNvSpPr/>
          <p:nvPr userDrawn="1"/>
        </p:nvSpPr>
        <p:spPr>
          <a:xfrm>
            <a:off x="9229881" y="-19050"/>
            <a:ext cx="2962119" cy="1172708"/>
          </a:xfrm>
          <a:custGeom>
            <a:avLst/>
            <a:gdLst>
              <a:gd name="connsiteX0" fmla="*/ 3392216 w 3530604"/>
              <a:gd name="connsiteY0" fmla="*/ 305884 h 2983354"/>
              <a:gd name="connsiteX1" fmla="*/ 3382056 w 3530604"/>
              <a:gd name="connsiteY1" fmla="*/ 813884 h 2983354"/>
              <a:gd name="connsiteX2" fmla="*/ 2508296 w 3530604"/>
              <a:gd name="connsiteY2" fmla="*/ 2856044 h 2983354"/>
              <a:gd name="connsiteX3" fmla="*/ 344216 w 3530604"/>
              <a:gd name="connsiteY3" fmla="*/ 2490284 h 2983354"/>
              <a:gd name="connsiteX4" fmla="*/ 171496 w 3530604"/>
              <a:gd name="connsiteY4" fmla="*/ 224604 h 2983354"/>
              <a:gd name="connsiteX5" fmla="*/ 2010456 w 3530604"/>
              <a:gd name="connsiteY5" fmla="*/ 92524 h 2983354"/>
              <a:gd name="connsiteX6" fmla="*/ 3392216 w 3530604"/>
              <a:gd name="connsiteY6" fmla="*/ 305884 h 298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5" h="1847">
                <a:moveTo>
                  <a:pt x="0" y="0"/>
                </a:moveTo>
                <a:lnTo>
                  <a:pt x="4665" y="0"/>
                </a:lnTo>
                <a:lnTo>
                  <a:pt x="4665" y="1847"/>
                </a:lnTo>
                <a:lnTo>
                  <a:pt x="4606" y="1846"/>
                </a:lnTo>
                <a:cubicBezTo>
                  <a:pt x="3158" y="1815"/>
                  <a:pt x="1521" y="1574"/>
                  <a:pt x="851" y="1210"/>
                </a:cubicBezTo>
                <a:cubicBezTo>
                  <a:pt x="410" y="971"/>
                  <a:pt x="126" y="503"/>
                  <a:pt x="1" y="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4815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490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4815" y="73533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 flipV="1">
            <a:off x="11188065" y="5878830"/>
            <a:ext cx="550545" cy="524510"/>
            <a:chOff x="17619" y="9258"/>
            <a:chExt cx="867" cy="826"/>
          </a:xfrm>
        </p:grpSpPr>
        <p:sp>
          <p:nvSpPr>
            <p:cNvPr id="42" name="矩形 41"/>
            <p:cNvSpPr/>
            <p:nvPr/>
          </p:nvSpPr>
          <p:spPr>
            <a:xfrm>
              <a:off x="17619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124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7619" y="9744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926038DD-00AC-43D4-A257-E27CBAD2744A}"/>
              </a:ext>
            </a:extLst>
          </p:cNvPr>
          <p:cNvSpPr txBox="1">
            <a:spLocks/>
          </p:cNvSpPr>
          <p:nvPr/>
        </p:nvSpPr>
        <p:spPr>
          <a:xfrm>
            <a:off x="540067" y="686154"/>
            <a:ext cx="6207034" cy="185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r>
              <a:rPr lang="en-US" altLang="zh-CN" dirty="0"/>
              <a:t>3 </a:t>
            </a:r>
            <a:r>
              <a:rPr lang="zh-CN" altLang="en-US" dirty="0"/>
              <a:t>实验结果与分析</a:t>
            </a:r>
            <a:endParaRPr lang="en-US" altLang="zh-CN" dirty="0"/>
          </a:p>
          <a:p>
            <a:r>
              <a:rPr lang="zh-CN" altLang="en-US" sz="5800" dirty="0"/>
              <a:t>滤纸片法</a:t>
            </a:r>
          </a:p>
        </p:txBody>
      </p:sp>
      <p:graphicFrame>
        <p:nvGraphicFramePr>
          <p:cNvPr id="10" name="内容占位符 3">
            <a:extLst>
              <a:ext uri="{FF2B5EF4-FFF2-40B4-BE49-F238E27FC236}">
                <a16:creationId xmlns:a16="http://schemas.microsoft.com/office/drawing/2014/main" id="{FCEDBA4B-D4BC-F8E5-DD84-9B6888F42B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836124"/>
              </p:ext>
            </p:extLst>
          </p:nvPr>
        </p:nvGraphicFramePr>
        <p:xfrm>
          <a:off x="1153391" y="3072923"/>
          <a:ext cx="988521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174">
                  <a:extLst>
                    <a:ext uri="{9D8B030D-6E8A-4147-A177-3AD203B41FA5}">
                      <a16:colId xmlns:a16="http://schemas.microsoft.com/office/drawing/2014/main" val="4100435293"/>
                    </a:ext>
                  </a:extLst>
                </a:gridCol>
                <a:gridCol w="1210435">
                  <a:extLst>
                    <a:ext uri="{9D8B030D-6E8A-4147-A177-3AD203B41FA5}">
                      <a16:colId xmlns:a16="http://schemas.microsoft.com/office/drawing/2014/main" val="2871892982"/>
                    </a:ext>
                  </a:extLst>
                </a:gridCol>
                <a:gridCol w="1613913">
                  <a:extLst>
                    <a:ext uri="{9D8B030D-6E8A-4147-A177-3AD203B41FA5}">
                      <a16:colId xmlns:a16="http://schemas.microsoft.com/office/drawing/2014/main" val="4290995275"/>
                    </a:ext>
                  </a:extLst>
                </a:gridCol>
                <a:gridCol w="1412174">
                  <a:extLst>
                    <a:ext uri="{9D8B030D-6E8A-4147-A177-3AD203B41FA5}">
                      <a16:colId xmlns:a16="http://schemas.microsoft.com/office/drawing/2014/main" val="453153213"/>
                    </a:ext>
                  </a:extLst>
                </a:gridCol>
                <a:gridCol w="1412174">
                  <a:extLst>
                    <a:ext uri="{9D8B030D-6E8A-4147-A177-3AD203B41FA5}">
                      <a16:colId xmlns:a16="http://schemas.microsoft.com/office/drawing/2014/main" val="1853459323"/>
                    </a:ext>
                  </a:extLst>
                </a:gridCol>
                <a:gridCol w="1412174">
                  <a:extLst>
                    <a:ext uri="{9D8B030D-6E8A-4147-A177-3AD203B41FA5}">
                      <a16:colId xmlns:a16="http://schemas.microsoft.com/office/drawing/2014/main" val="865338359"/>
                    </a:ext>
                  </a:extLst>
                </a:gridCol>
                <a:gridCol w="1412174">
                  <a:extLst>
                    <a:ext uri="{9D8B030D-6E8A-4147-A177-3AD203B41FA5}">
                      <a16:colId xmlns:a16="http://schemas.microsoft.com/office/drawing/2014/main" val="3717928226"/>
                    </a:ext>
                  </a:extLst>
                </a:gridCol>
              </a:tblGrid>
              <a:tr h="8496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抑菌圈</a:t>
                      </a:r>
                      <a:endParaRPr lang="en-US" altLang="zh-CN" sz="24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sz="24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直径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大肠杆菌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金黄色葡萄球菌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枯草芽孢杆菌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产气杆菌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普通变形杆菌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mm</a:t>
                      </a:r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17325"/>
                  </a:ext>
                </a:extLst>
              </a:tr>
              <a:tr h="465931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水提液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9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-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-</a:t>
                      </a:r>
                      <a:endParaRPr lang="zh-CN" altLang="en-US" sz="2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11315"/>
                  </a:ext>
                </a:extLst>
              </a:tr>
              <a:tr h="465931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醇提液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-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-</a:t>
                      </a:r>
                      <a:endParaRPr lang="zh-CN" altLang="en-US" sz="2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06184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572E50F-977B-14E8-E9C7-A282D97B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728" y="260528"/>
            <a:ext cx="2392680" cy="5027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F5B9B2-28F5-0EFC-0BD0-57EAE1F9A5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01" y="1419120"/>
            <a:ext cx="4237694" cy="13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2"/>
          <p:cNvSpPr/>
          <p:nvPr userDrawn="1"/>
        </p:nvSpPr>
        <p:spPr>
          <a:xfrm flipV="1">
            <a:off x="635" y="0"/>
            <a:ext cx="3836277" cy="1174173"/>
          </a:xfrm>
          <a:custGeom>
            <a:avLst/>
            <a:gdLst>
              <a:gd name="connsiteX0" fmla="*/ 187754 w 4461150"/>
              <a:gd name="connsiteY0" fmla="*/ 332603 h 1612669"/>
              <a:gd name="connsiteX1" fmla="*/ 837994 w 4461150"/>
              <a:gd name="connsiteY1" fmla="*/ 1480683 h 1612669"/>
              <a:gd name="connsiteX2" fmla="*/ 4292394 w 4461150"/>
              <a:gd name="connsiteY2" fmla="*/ 1429883 h 1612669"/>
              <a:gd name="connsiteX3" fmla="*/ 3540554 w 4461150"/>
              <a:gd name="connsiteY3" fmla="*/ 68443 h 1612669"/>
              <a:gd name="connsiteX4" fmla="*/ 187754 w 4461150"/>
              <a:gd name="connsiteY4" fmla="*/ 332603 h 16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" h="1849">
                <a:moveTo>
                  <a:pt x="2605" y="0"/>
                </a:moveTo>
                <a:cubicBezTo>
                  <a:pt x="3274" y="0"/>
                  <a:pt x="3850" y="34"/>
                  <a:pt x="4211" y="114"/>
                </a:cubicBezTo>
                <a:cubicBezTo>
                  <a:pt x="5197" y="333"/>
                  <a:pt x="6013" y="1225"/>
                  <a:pt x="6041" y="1846"/>
                </a:cubicBezTo>
                <a:lnTo>
                  <a:pt x="6041" y="1849"/>
                </a:lnTo>
                <a:lnTo>
                  <a:pt x="0" y="1849"/>
                </a:lnTo>
                <a:lnTo>
                  <a:pt x="0" y="132"/>
                </a:lnTo>
                <a:lnTo>
                  <a:pt x="83" y="124"/>
                </a:lnTo>
                <a:cubicBezTo>
                  <a:pt x="919" y="48"/>
                  <a:pt x="1825" y="0"/>
                  <a:pt x="2605" y="0"/>
                </a:cubicBez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7" name="任意多边形: 形状 5"/>
          <p:cNvSpPr/>
          <p:nvPr userDrawn="1"/>
        </p:nvSpPr>
        <p:spPr>
          <a:xfrm>
            <a:off x="9279413" y="3546619"/>
            <a:ext cx="2912587" cy="3311381"/>
          </a:xfrm>
          <a:custGeom>
            <a:avLst/>
            <a:gdLst>
              <a:gd name="connsiteX0" fmla="*/ 3648418 w 4532139"/>
              <a:gd name="connsiteY0" fmla="*/ 361 h 4544779"/>
              <a:gd name="connsiteX1" fmla="*/ 2294180 w 4532139"/>
              <a:gd name="connsiteY1" fmla="*/ 1331450 h 4544779"/>
              <a:gd name="connsiteX2" fmla="*/ 2062686 w 4532139"/>
              <a:gd name="connsiteY2" fmla="*/ 2604665 h 4544779"/>
              <a:gd name="connsiteX3" fmla="*/ 708448 w 4532139"/>
              <a:gd name="connsiteY3" fmla="*/ 3275996 h 4544779"/>
              <a:gd name="connsiteX4" fmla="*/ 60266 w 4532139"/>
              <a:gd name="connsiteY4" fmla="*/ 4039926 h 4544779"/>
              <a:gd name="connsiteX5" fmla="*/ 2178433 w 4532139"/>
              <a:gd name="connsiteY5" fmla="*/ 4526062 h 4544779"/>
              <a:gd name="connsiteX6" fmla="*/ 4366048 w 4532139"/>
              <a:gd name="connsiteY6" fmla="*/ 3391743 h 4544779"/>
              <a:gd name="connsiteX7" fmla="*/ 4296600 w 4532139"/>
              <a:gd name="connsiteY7" fmla="*/ 1458771 h 4544779"/>
              <a:gd name="connsiteX8" fmla="*/ 3648418 w 4532139"/>
              <a:gd name="connsiteY8" fmla="*/ 361 h 454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7" h="5215">
                <a:moveTo>
                  <a:pt x="4587" y="0"/>
                </a:moveTo>
                <a:lnTo>
                  <a:pt x="4587" y="5215"/>
                </a:lnTo>
                <a:lnTo>
                  <a:pt x="0" y="5215"/>
                </a:lnTo>
                <a:lnTo>
                  <a:pt x="10" y="5206"/>
                </a:lnTo>
                <a:cubicBezTo>
                  <a:pt x="248" y="4993"/>
                  <a:pt x="599" y="4774"/>
                  <a:pt x="862" y="4586"/>
                </a:cubicBezTo>
                <a:cubicBezTo>
                  <a:pt x="1388" y="4209"/>
                  <a:pt x="2579" y="4039"/>
                  <a:pt x="2995" y="3529"/>
                </a:cubicBezTo>
                <a:cubicBezTo>
                  <a:pt x="3411" y="3018"/>
                  <a:pt x="2943" y="2207"/>
                  <a:pt x="3359" y="1524"/>
                </a:cubicBezTo>
                <a:cubicBezTo>
                  <a:pt x="3598" y="1132"/>
                  <a:pt x="4092" y="489"/>
                  <a:pt x="4569" y="18"/>
                </a:cubicBezTo>
                <a:lnTo>
                  <a:pt x="4587" y="0"/>
                </a:ln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185" y="330200"/>
            <a:ext cx="11517630" cy="6197600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6" name="任意多边形: 形状 4"/>
          <p:cNvSpPr/>
          <p:nvPr userDrawn="1"/>
        </p:nvSpPr>
        <p:spPr>
          <a:xfrm>
            <a:off x="0" y="4714988"/>
            <a:ext cx="3240155" cy="2143012"/>
          </a:xfrm>
          <a:custGeom>
            <a:avLst/>
            <a:gdLst>
              <a:gd name="connsiteX0" fmla="*/ 882692 w 4638621"/>
              <a:gd name="connsiteY0" fmla="*/ 128257 h 3766704"/>
              <a:gd name="connsiteX1" fmla="*/ 1959138 w 4638621"/>
              <a:gd name="connsiteY1" fmla="*/ 1470920 h 3766704"/>
              <a:gd name="connsiteX2" fmla="*/ 3255503 w 4638621"/>
              <a:gd name="connsiteY2" fmla="*/ 1783437 h 3766704"/>
              <a:gd name="connsiteX3" fmla="*/ 4609740 w 4638621"/>
              <a:gd name="connsiteY3" fmla="*/ 3114525 h 3766704"/>
              <a:gd name="connsiteX4" fmla="*/ 1912839 w 4638621"/>
              <a:gd name="connsiteY4" fmla="*/ 3762708 h 3766704"/>
              <a:gd name="connsiteX5" fmla="*/ 130338 w 4638621"/>
              <a:gd name="connsiteY5" fmla="*/ 2836733 h 3766704"/>
              <a:gd name="connsiteX6" fmla="*/ 222935 w 4638621"/>
              <a:gd name="connsiteY6" fmla="*/ 359751 h 3766704"/>
              <a:gd name="connsiteX7" fmla="*/ 882692 w 4638621"/>
              <a:gd name="connsiteY7" fmla="*/ 128257 h 376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" h="3375">
                <a:moveTo>
                  <a:pt x="0" y="0"/>
                </a:moveTo>
                <a:lnTo>
                  <a:pt x="21" y="32"/>
                </a:lnTo>
                <a:cubicBezTo>
                  <a:pt x="340" y="515"/>
                  <a:pt x="689" y="1062"/>
                  <a:pt x="1039" y="1306"/>
                </a:cubicBezTo>
                <a:cubicBezTo>
                  <a:pt x="1662" y="1740"/>
                  <a:pt x="2385" y="1367"/>
                  <a:pt x="3081" y="1798"/>
                </a:cubicBezTo>
                <a:cubicBezTo>
                  <a:pt x="3591" y="2115"/>
                  <a:pt x="4692" y="2817"/>
                  <a:pt x="5101" y="3373"/>
                </a:cubicBezTo>
                <a:lnTo>
                  <a:pt x="5103" y="3375"/>
                </a:lnTo>
                <a:lnTo>
                  <a:pt x="0" y="3375"/>
                </a:ln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5" name="任意多边形: 形状 3"/>
          <p:cNvSpPr/>
          <p:nvPr userDrawn="1"/>
        </p:nvSpPr>
        <p:spPr>
          <a:xfrm>
            <a:off x="9229881" y="-19050"/>
            <a:ext cx="2962119" cy="1172708"/>
          </a:xfrm>
          <a:custGeom>
            <a:avLst/>
            <a:gdLst>
              <a:gd name="connsiteX0" fmla="*/ 3392216 w 3530604"/>
              <a:gd name="connsiteY0" fmla="*/ 305884 h 2983354"/>
              <a:gd name="connsiteX1" fmla="*/ 3382056 w 3530604"/>
              <a:gd name="connsiteY1" fmla="*/ 813884 h 2983354"/>
              <a:gd name="connsiteX2" fmla="*/ 2508296 w 3530604"/>
              <a:gd name="connsiteY2" fmla="*/ 2856044 h 2983354"/>
              <a:gd name="connsiteX3" fmla="*/ 344216 w 3530604"/>
              <a:gd name="connsiteY3" fmla="*/ 2490284 h 2983354"/>
              <a:gd name="connsiteX4" fmla="*/ 171496 w 3530604"/>
              <a:gd name="connsiteY4" fmla="*/ 224604 h 2983354"/>
              <a:gd name="connsiteX5" fmla="*/ 2010456 w 3530604"/>
              <a:gd name="connsiteY5" fmla="*/ 92524 h 2983354"/>
              <a:gd name="connsiteX6" fmla="*/ 3392216 w 3530604"/>
              <a:gd name="connsiteY6" fmla="*/ 305884 h 298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5" h="1847">
                <a:moveTo>
                  <a:pt x="0" y="0"/>
                </a:moveTo>
                <a:lnTo>
                  <a:pt x="4665" y="0"/>
                </a:lnTo>
                <a:lnTo>
                  <a:pt x="4665" y="1847"/>
                </a:lnTo>
                <a:lnTo>
                  <a:pt x="4606" y="1846"/>
                </a:lnTo>
                <a:cubicBezTo>
                  <a:pt x="3158" y="1815"/>
                  <a:pt x="1521" y="1574"/>
                  <a:pt x="851" y="1210"/>
                </a:cubicBezTo>
                <a:cubicBezTo>
                  <a:pt x="410" y="971"/>
                  <a:pt x="126" y="503"/>
                  <a:pt x="1" y="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4815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490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4815" y="73533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 flipV="1">
            <a:off x="11188065" y="5878830"/>
            <a:ext cx="550545" cy="524510"/>
            <a:chOff x="17619" y="9258"/>
            <a:chExt cx="867" cy="826"/>
          </a:xfrm>
        </p:grpSpPr>
        <p:sp>
          <p:nvSpPr>
            <p:cNvPr id="42" name="矩形 41"/>
            <p:cNvSpPr/>
            <p:nvPr/>
          </p:nvSpPr>
          <p:spPr>
            <a:xfrm>
              <a:off x="17619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124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7619" y="9744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926038DD-00AC-43D4-A257-E27CBAD2744A}"/>
              </a:ext>
            </a:extLst>
          </p:cNvPr>
          <p:cNvSpPr txBox="1">
            <a:spLocks/>
          </p:cNvSpPr>
          <p:nvPr/>
        </p:nvSpPr>
        <p:spPr>
          <a:xfrm>
            <a:off x="540067" y="363605"/>
            <a:ext cx="6207034" cy="185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r>
              <a:rPr lang="en-US" altLang="zh-CN" dirty="0"/>
              <a:t>3 </a:t>
            </a:r>
            <a:r>
              <a:rPr lang="zh-CN" altLang="en-US" dirty="0"/>
              <a:t>实验结果与分析</a:t>
            </a:r>
            <a:endParaRPr lang="en-US" altLang="zh-CN" dirty="0"/>
          </a:p>
          <a:p>
            <a:r>
              <a:rPr lang="en-US" altLang="zh-CN" sz="5200" dirty="0"/>
              <a:t>MIC</a:t>
            </a:r>
            <a:r>
              <a:rPr lang="zh-CN" altLang="en-US" sz="5200" dirty="0"/>
              <a:t>与</a:t>
            </a:r>
            <a:r>
              <a:rPr lang="en-US" altLang="zh-CN" sz="5200" dirty="0"/>
              <a:t>MBC</a:t>
            </a:r>
          </a:p>
        </p:txBody>
      </p:sp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BCAA0A15-343C-6C9C-3E6B-BAE0B04CB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8672202"/>
              </p:ext>
            </p:extLst>
          </p:nvPr>
        </p:nvGraphicFramePr>
        <p:xfrm>
          <a:off x="975995" y="2403282"/>
          <a:ext cx="9988096" cy="3091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108">
                  <a:extLst>
                    <a:ext uri="{9D8B030D-6E8A-4147-A177-3AD203B41FA5}">
                      <a16:colId xmlns:a16="http://schemas.microsoft.com/office/drawing/2014/main" val="4100435293"/>
                    </a:ext>
                  </a:extLst>
                </a:gridCol>
                <a:gridCol w="1228108">
                  <a:extLst>
                    <a:ext uri="{9D8B030D-6E8A-4147-A177-3AD203B41FA5}">
                      <a16:colId xmlns:a16="http://schemas.microsoft.com/office/drawing/2014/main" val="2027070636"/>
                    </a:ext>
                  </a:extLst>
                </a:gridCol>
                <a:gridCol w="1095970">
                  <a:extLst>
                    <a:ext uri="{9D8B030D-6E8A-4147-A177-3AD203B41FA5}">
                      <a16:colId xmlns:a16="http://schemas.microsoft.com/office/drawing/2014/main" val="2871892982"/>
                    </a:ext>
                  </a:extLst>
                </a:gridCol>
                <a:gridCol w="1430202">
                  <a:extLst>
                    <a:ext uri="{9D8B030D-6E8A-4147-A177-3AD203B41FA5}">
                      <a16:colId xmlns:a16="http://schemas.microsoft.com/office/drawing/2014/main" val="4290995275"/>
                    </a:ext>
                  </a:extLst>
                </a:gridCol>
                <a:gridCol w="1251427">
                  <a:extLst>
                    <a:ext uri="{9D8B030D-6E8A-4147-A177-3AD203B41FA5}">
                      <a16:colId xmlns:a16="http://schemas.microsoft.com/office/drawing/2014/main" val="453153213"/>
                    </a:ext>
                  </a:extLst>
                </a:gridCol>
                <a:gridCol w="1251427">
                  <a:extLst>
                    <a:ext uri="{9D8B030D-6E8A-4147-A177-3AD203B41FA5}">
                      <a16:colId xmlns:a16="http://schemas.microsoft.com/office/drawing/2014/main" val="1853459323"/>
                    </a:ext>
                  </a:extLst>
                </a:gridCol>
                <a:gridCol w="1251427">
                  <a:extLst>
                    <a:ext uri="{9D8B030D-6E8A-4147-A177-3AD203B41FA5}">
                      <a16:colId xmlns:a16="http://schemas.microsoft.com/office/drawing/2014/main" val="865338359"/>
                    </a:ext>
                  </a:extLst>
                </a:gridCol>
                <a:gridCol w="1251427">
                  <a:extLst>
                    <a:ext uri="{9D8B030D-6E8A-4147-A177-3AD203B41FA5}">
                      <a16:colId xmlns:a16="http://schemas.microsoft.com/office/drawing/2014/main" val="1352607925"/>
                    </a:ext>
                  </a:extLst>
                </a:gridCol>
              </a:tblGrid>
              <a:tr h="1231259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大肠杆菌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金黄色葡萄球菌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枯草芽孢杆菌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产气杆菌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普通变形杆菌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mg/mL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17325"/>
                  </a:ext>
                </a:extLst>
              </a:tr>
              <a:tr h="46514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水提液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MIC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211315"/>
                  </a:ext>
                </a:extLst>
              </a:tr>
              <a:tr h="46514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MBC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206184"/>
                  </a:ext>
                </a:extLst>
              </a:tr>
              <a:tr h="46514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醇提液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MIC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62.5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076697"/>
                  </a:ext>
                </a:extLst>
              </a:tr>
              <a:tr h="465142"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MBC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62.5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3789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D15B9E0-68F2-07AC-3C9E-91CBC563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728" y="260528"/>
            <a:ext cx="2392680" cy="5027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F7872B-0F26-A64F-609F-D2552459C2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01" y="679461"/>
            <a:ext cx="3515356" cy="16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2"/>
          <p:cNvSpPr/>
          <p:nvPr userDrawn="1"/>
        </p:nvSpPr>
        <p:spPr>
          <a:xfrm flipV="1">
            <a:off x="635" y="0"/>
            <a:ext cx="3836277" cy="1174173"/>
          </a:xfrm>
          <a:custGeom>
            <a:avLst/>
            <a:gdLst>
              <a:gd name="connsiteX0" fmla="*/ 187754 w 4461150"/>
              <a:gd name="connsiteY0" fmla="*/ 332603 h 1612669"/>
              <a:gd name="connsiteX1" fmla="*/ 837994 w 4461150"/>
              <a:gd name="connsiteY1" fmla="*/ 1480683 h 1612669"/>
              <a:gd name="connsiteX2" fmla="*/ 4292394 w 4461150"/>
              <a:gd name="connsiteY2" fmla="*/ 1429883 h 1612669"/>
              <a:gd name="connsiteX3" fmla="*/ 3540554 w 4461150"/>
              <a:gd name="connsiteY3" fmla="*/ 68443 h 1612669"/>
              <a:gd name="connsiteX4" fmla="*/ 187754 w 4461150"/>
              <a:gd name="connsiteY4" fmla="*/ 332603 h 16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" h="1849">
                <a:moveTo>
                  <a:pt x="2605" y="0"/>
                </a:moveTo>
                <a:cubicBezTo>
                  <a:pt x="3274" y="0"/>
                  <a:pt x="3850" y="34"/>
                  <a:pt x="4211" y="114"/>
                </a:cubicBezTo>
                <a:cubicBezTo>
                  <a:pt x="5197" y="333"/>
                  <a:pt x="6013" y="1225"/>
                  <a:pt x="6041" y="1846"/>
                </a:cubicBezTo>
                <a:lnTo>
                  <a:pt x="6041" y="1849"/>
                </a:lnTo>
                <a:lnTo>
                  <a:pt x="0" y="1849"/>
                </a:lnTo>
                <a:lnTo>
                  <a:pt x="0" y="132"/>
                </a:lnTo>
                <a:lnTo>
                  <a:pt x="83" y="124"/>
                </a:lnTo>
                <a:cubicBezTo>
                  <a:pt x="919" y="48"/>
                  <a:pt x="1825" y="0"/>
                  <a:pt x="2605" y="0"/>
                </a:cubicBez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7" name="任意多边形: 形状 5"/>
          <p:cNvSpPr/>
          <p:nvPr userDrawn="1"/>
        </p:nvSpPr>
        <p:spPr>
          <a:xfrm>
            <a:off x="9279413" y="3546619"/>
            <a:ext cx="2912587" cy="3311381"/>
          </a:xfrm>
          <a:custGeom>
            <a:avLst/>
            <a:gdLst>
              <a:gd name="connsiteX0" fmla="*/ 3648418 w 4532139"/>
              <a:gd name="connsiteY0" fmla="*/ 361 h 4544779"/>
              <a:gd name="connsiteX1" fmla="*/ 2294180 w 4532139"/>
              <a:gd name="connsiteY1" fmla="*/ 1331450 h 4544779"/>
              <a:gd name="connsiteX2" fmla="*/ 2062686 w 4532139"/>
              <a:gd name="connsiteY2" fmla="*/ 2604665 h 4544779"/>
              <a:gd name="connsiteX3" fmla="*/ 708448 w 4532139"/>
              <a:gd name="connsiteY3" fmla="*/ 3275996 h 4544779"/>
              <a:gd name="connsiteX4" fmla="*/ 60266 w 4532139"/>
              <a:gd name="connsiteY4" fmla="*/ 4039926 h 4544779"/>
              <a:gd name="connsiteX5" fmla="*/ 2178433 w 4532139"/>
              <a:gd name="connsiteY5" fmla="*/ 4526062 h 4544779"/>
              <a:gd name="connsiteX6" fmla="*/ 4366048 w 4532139"/>
              <a:gd name="connsiteY6" fmla="*/ 3391743 h 4544779"/>
              <a:gd name="connsiteX7" fmla="*/ 4296600 w 4532139"/>
              <a:gd name="connsiteY7" fmla="*/ 1458771 h 4544779"/>
              <a:gd name="connsiteX8" fmla="*/ 3648418 w 4532139"/>
              <a:gd name="connsiteY8" fmla="*/ 361 h 454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7" h="5215">
                <a:moveTo>
                  <a:pt x="4587" y="0"/>
                </a:moveTo>
                <a:lnTo>
                  <a:pt x="4587" y="5215"/>
                </a:lnTo>
                <a:lnTo>
                  <a:pt x="0" y="5215"/>
                </a:lnTo>
                <a:lnTo>
                  <a:pt x="10" y="5206"/>
                </a:lnTo>
                <a:cubicBezTo>
                  <a:pt x="248" y="4993"/>
                  <a:pt x="599" y="4774"/>
                  <a:pt x="862" y="4586"/>
                </a:cubicBezTo>
                <a:cubicBezTo>
                  <a:pt x="1388" y="4209"/>
                  <a:pt x="2579" y="4039"/>
                  <a:pt x="2995" y="3529"/>
                </a:cubicBezTo>
                <a:cubicBezTo>
                  <a:pt x="3411" y="3018"/>
                  <a:pt x="2943" y="2207"/>
                  <a:pt x="3359" y="1524"/>
                </a:cubicBezTo>
                <a:cubicBezTo>
                  <a:pt x="3598" y="1132"/>
                  <a:pt x="4092" y="489"/>
                  <a:pt x="4569" y="18"/>
                </a:cubicBezTo>
                <a:lnTo>
                  <a:pt x="4587" y="0"/>
                </a:ln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185" y="330200"/>
            <a:ext cx="11517630" cy="6197600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6" name="任意多边形: 形状 4"/>
          <p:cNvSpPr/>
          <p:nvPr userDrawn="1"/>
        </p:nvSpPr>
        <p:spPr>
          <a:xfrm>
            <a:off x="0" y="4714988"/>
            <a:ext cx="3240155" cy="2143012"/>
          </a:xfrm>
          <a:custGeom>
            <a:avLst/>
            <a:gdLst>
              <a:gd name="connsiteX0" fmla="*/ 882692 w 4638621"/>
              <a:gd name="connsiteY0" fmla="*/ 128257 h 3766704"/>
              <a:gd name="connsiteX1" fmla="*/ 1959138 w 4638621"/>
              <a:gd name="connsiteY1" fmla="*/ 1470920 h 3766704"/>
              <a:gd name="connsiteX2" fmla="*/ 3255503 w 4638621"/>
              <a:gd name="connsiteY2" fmla="*/ 1783437 h 3766704"/>
              <a:gd name="connsiteX3" fmla="*/ 4609740 w 4638621"/>
              <a:gd name="connsiteY3" fmla="*/ 3114525 h 3766704"/>
              <a:gd name="connsiteX4" fmla="*/ 1912839 w 4638621"/>
              <a:gd name="connsiteY4" fmla="*/ 3762708 h 3766704"/>
              <a:gd name="connsiteX5" fmla="*/ 130338 w 4638621"/>
              <a:gd name="connsiteY5" fmla="*/ 2836733 h 3766704"/>
              <a:gd name="connsiteX6" fmla="*/ 222935 w 4638621"/>
              <a:gd name="connsiteY6" fmla="*/ 359751 h 3766704"/>
              <a:gd name="connsiteX7" fmla="*/ 882692 w 4638621"/>
              <a:gd name="connsiteY7" fmla="*/ 128257 h 376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" h="3375">
                <a:moveTo>
                  <a:pt x="0" y="0"/>
                </a:moveTo>
                <a:lnTo>
                  <a:pt x="21" y="32"/>
                </a:lnTo>
                <a:cubicBezTo>
                  <a:pt x="340" y="515"/>
                  <a:pt x="689" y="1062"/>
                  <a:pt x="1039" y="1306"/>
                </a:cubicBezTo>
                <a:cubicBezTo>
                  <a:pt x="1662" y="1740"/>
                  <a:pt x="2385" y="1367"/>
                  <a:pt x="3081" y="1798"/>
                </a:cubicBezTo>
                <a:cubicBezTo>
                  <a:pt x="3591" y="2115"/>
                  <a:pt x="4692" y="2817"/>
                  <a:pt x="5101" y="3373"/>
                </a:cubicBezTo>
                <a:lnTo>
                  <a:pt x="5103" y="3375"/>
                </a:lnTo>
                <a:lnTo>
                  <a:pt x="0" y="3375"/>
                </a:ln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5" name="任意多边形: 形状 3"/>
          <p:cNvSpPr/>
          <p:nvPr userDrawn="1"/>
        </p:nvSpPr>
        <p:spPr>
          <a:xfrm>
            <a:off x="9229881" y="-19050"/>
            <a:ext cx="2962119" cy="1172708"/>
          </a:xfrm>
          <a:custGeom>
            <a:avLst/>
            <a:gdLst>
              <a:gd name="connsiteX0" fmla="*/ 3392216 w 3530604"/>
              <a:gd name="connsiteY0" fmla="*/ 305884 h 2983354"/>
              <a:gd name="connsiteX1" fmla="*/ 3382056 w 3530604"/>
              <a:gd name="connsiteY1" fmla="*/ 813884 h 2983354"/>
              <a:gd name="connsiteX2" fmla="*/ 2508296 w 3530604"/>
              <a:gd name="connsiteY2" fmla="*/ 2856044 h 2983354"/>
              <a:gd name="connsiteX3" fmla="*/ 344216 w 3530604"/>
              <a:gd name="connsiteY3" fmla="*/ 2490284 h 2983354"/>
              <a:gd name="connsiteX4" fmla="*/ 171496 w 3530604"/>
              <a:gd name="connsiteY4" fmla="*/ 224604 h 2983354"/>
              <a:gd name="connsiteX5" fmla="*/ 2010456 w 3530604"/>
              <a:gd name="connsiteY5" fmla="*/ 92524 h 2983354"/>
              <a:gd name="connsiteX6" fmla="*/ 3392216 w 3530604"/>
              <a:gd name="connsiteY6" fmla="*/ 305884 h 298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5" h="1847">
                <a:moveTo>
                  <a:pt x="0" y="0"/>
                </a:moveTo>
                <a:lnTo>
                  <a:pt x="4665" y="0"/>
                </a:lnTo>
                <a:lnTo>
                  <a:pt x="4665" y="1847"/>
                </a:lnTo>
                <a:lnTo>
                  <a:pt x="4606" y="1846"/>
                </a:lnTo>
                <a:cubicBezTo>
                  <a:pt x="3158" y="1815"/>
                  <a:pt x="1521" y="1574"/>
                  <a:pt x="851" y="1210"/>
                </a:cubicBezTo>
                <a:cubicBezTo>
                  <a:pt x="410" y="971"/>
                  <a:pt x="126" y="503"/>
                  <a:pt x="1" y="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4815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490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4815" y="73533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 flipV="1">
            <a:off x="11188065" y="5878830"/>
            <a:ext cx="550545" cy="524510"/>
            <a:chOff x="17619" y="9258"/>
            <a:chExt cx="867" cy="826"/>
          </a:xfrm>
        </p:grpSpPr>
        <p:sp>
          <p:nvSpPr>
            <p:cNvPr id="42" name="矩形 41"/>
            <p:cNvSpPr/>
            <p:nvPr/>
          </p:nvSpPr>
          <p:spPr>
            <a:xfrm>
              <a:off x="17619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124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7619" y="9744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926038DD-00AC-43D4-A257-E27CBAD2744A}"/>
              </a:ext>
            </a:extLst>
          </p:cNvPr>
          <p:cNvSpPr txBox="1">
            <a:spLocks/>
          </p:cNvSpPr>
          <p:nvPr/>
        </p:nvSpPr>
        <p:spPr>
          <a:xfrm>
            <a:off x="540067" y="363605"/>
            <a:ext cx="3240155" cy="1159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r>
              <a:rPr lang="en-US" altLang="zh-CN" dirty="0"/>
              <a:t>4 </a:t>
            </a:r>
            <a:r>
              <a:rPr lang="zh-CN" altLang="en-US" dirty="0"/>
              <a:t>结论</a:t>
            </a:r>
            <a:endParaRPr lang="en-US" altLang="zh-CN" sz="5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2EB90-C5AB-AF4A-ACE9-C419FC5858AB}"/>
              </a:ext>
            </a:extLst>
          </p:cNvPr>
          <p:cNvSpPr txBox="1">
            <a:spLocks/>
          </p:cNvSpPr>
          <p:nvPr/>
        </p:nvSpPr>
        <p:spPr>
          <a:xfrm>
            <a:off x="860742" y="1483858"/>
            <a:ext cx="10332028" cy="439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鱼腥草对大肠杆菌、金黄色葡萄球菌、枯草芽孢杆菌有抑菌效果</a:t>
            </a:r>
            <a:endParaRPr lang="en-US" altLang="zh-CN" sz="2800" dirty="0"/>
          </a:p>
          <a:p>
            <a:r>
              <a:rPr lang="zh-CN" altLang="en-US" sz="2800" dirty="0"/>
              <a:t>对普通变形杆菌、产气杆菌没有观察到抑菌效果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大肠杆菌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&gt; 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金黄色葡萄球菌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&gt; 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枯草芽孢杆菌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sz="3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醇提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&gt; 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水提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sz="3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/>
              <a:t>为细菌性疾病的治疗方法的创新提供参考。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9EF0A1-BC90-F806-14F8-D8F1D24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728" y="260528"/>
            <a:ext cx="2392680" cy="5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4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2"/>
          <p:cNvSpPr/>
          <p:nvPr userDrawn="1"/>
        </p:nvSpPr>
        <p:spPr>
          <a:xfrm flipV="1">
            <a:off x="635" y="0"/>
            <a:ext cx="3836277" cy="1174173"/>
          </a:xfrm>
          <a:custGeom>
            <a:avLst/>
            <a:gdLst>
              <a:gd name="connsiteX0" fmla="*/ 187754 w 4461150"/>
              <a:gd name="connsiteY0" fmla="*/ 332603 h 1612669"/>
              <a:gd name="connsiteX1" fmla="*/ 837994 w 4461150"/>
              <a:gd name="connsiteY1" fmla="*/ 1480683 h 1612669"/>
              <a:gd name="connsiteX2" fmla="*/ 4292394 w 4461150"/>
              <a:gd name="connsiteY2" fmla="*/ 1429883 h 1612669"/>
              <a:gd name="connsiteX3" fmla="*/ 3540554 w 4461150"/>
              <a:gd name="connsiteY3" fmla="*/ 68443 h 1612669"/>
              <a:gd name="connsiteX4" fmla="*/ 187754 w 4461150"/>
              <a:gd name="connsiteY4" fmla="*/ 332603 h 16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1" h="1849">
                <a:moveTo>
                  <a:pt x="2605" y="0"/>
                </a:moveTo>
                <a:cubicBezTo>
                  <a:pt x="3274" y="0"/>
                  <a:pt x="3850" y="34"/>
                  <a:pt x="4211" y="114"/>
                </a:cubicBezTo>
                <a:cubicBezTo>
                  <a:pt x="5197" y="333"/>
                  <a:pt x="6013" y="1225"/>
                  <a:pt x="6041" y="1846"/>
                </a:cubicBezTo>
                <a:lnTo>
                  <a:pt x="6041" y="1849"/>
                </a:lnTo>
                <a:lnTo>
                  <a:pt x="0" y="1849"/>
                </a:lnTo>
                <a:lnTo>
                  <a:pt x="0" y="132"/>
                </a:lnTo>
                <a:lnTo>
                  <a:pt x="83" y="124"/>
                </a:lnTo>
                <a:cubicBezTo>
                  <a:pt x="919" y="48"/>
                  <a:pt x="1825" y="0"/>
                  <a:pt x="2605" y="0"/>
                </a:cubicBez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7" name="任意多边形: 形状 5"/>
          <p:cNvSpPr/>
          <p:nvPr userDrawn="1"/>
        </p:nvSpPr>
        <p:spPr>
          <a:xfrm>
            <a:off x="9279413" y="3546619"/>
            <a:ext cx="2912587" cy="3311381"/>
          </a:xfrm>
          <a:custGeom>
            <a:avLst/>
            <a:gdLst>
              <a:gd name="connsiteX0" fmla="*/ 3648418 w 4532139"/>
              <a:gd name="connsiteY0" fmla="*/ 361 h 4544779"/>
              <a:gd name="connsiteX1" fmla="*/ 2294180 w 4532139"/>
              <a:gd name="connsiteY1" fmla="*/ 1331450 h 4544779"/>
              <a:gd name="connsiteX2" fmla="*/ 2062686 w 4532139"/>
              <a:gd name="connsiteY2" fmla="*/ 2604665 h 4544779"/>
              <a:gd name="connsiteX3" fmla="*/ 708448 w 4532139"/>
              <a:gd name="connsiteY3" fmla="*/ 3275996 h 4544779"/>
              <a:gd name="connsiteX4" fmla="*/ 60266 w 4532139"/>
              <a:gd name="connsiteY4" fmla="*/ 4039926 h 4544779"/>
              <a:gd name="connsiteX5" fmla="*/ 2178433 w 4532139"/>
              <a:gd name="connsiteY5" fmla="*/ 4526062 h 4544779"/>
              <a:gd name="connsiteX6" fmla="*/ 4366048 w 4532139"/>
              <a:gd name="connsiteY6" fmla="*/ 3391743 h 4544779"/>
              <a:gd name="connsiteX7" fmla="*/ 4296600 w 4532139"/>
              <a:gd name="connsiteY7" fmla="*/ 1458771 h 4544779"/>
              <a:gd name="connsiteX8" fmla="*/ 3648418 w 4532139"/>
              <a:gd name="connsiteY8" fmla="*/ 361 h 454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7" h="5215">
                <a:moveTo>
                  <a:pt x="4587" y="0"/>
                </a:moveTo>
                <a:lnTo>
                  <a:pt x="4587" y="5215"/>
                </a:lnTo>
                <a:lnTo>
                  <a:pt x="0" y="5215"/>
                </a:lnTo>
                <a:lnTo>
                  <a:pt x="10" y="5206"/>
                </a:lnTo>
                <a:cubicBezTo>
                  <a:pt x="248" y="4993"/>
                  <a:pt x="599" y="4774"/>
                  <a:pt x="862" y="4586"/>
                </a:cubicBezTo>
                <a:cubicBezTo>
                  <a:pt x="1388" y="4209"/>
                  <a:pt x="2579" y="4039"/>
                  <a:pt x="2995" y="3529"/>
                </a:cubicBezTo>
                <a:cubicBezTo>
                  <a:pt x="3411" y="3018"/>
                  <a:pt x="2943" y="2207"/>
                  <a:pt x="3359" y="1524"/>
                </a:cubicBezTo>
                <a:cubicBezTo>
                  <a:pt x="3598" y="1132"/>
                  <a:pt x="4092" y="489"/>
                  <a:pt x="4569" y="18"/>
                </a:cubicBezTo>
                <a:lnTo>
                  <a:pt x="4587" y="0"/>
                </a:lnTo>
                <a:close/>
              </a:path>
            </a:pathLst>
          </a:custGeom>
          <a:solidFill>
            <a:srgbClr val="C98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185" y="330200"/>
            <a:ext cx="11517630" cy="6197600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6" name="任意多边形: 形状 4"/>
          <p:cNvSpPr/>
          <p:nvPr userDrawn="1"/>
        </p:nvSpPr>
        <p:spPr>
          <a:xfrm>
            <a:off x="0" y="4714988"/>
            <a:ext cx="3240155" cy="2143012"/>
          </a:xfrm>
          <a:custGeom>
            <a:avLst/>
            <a:gdLst>
              <a:gd name="connsiteX0" fmla="*/ 882692 w 4638621"/>
              <a:gd name="connsiteY0" fmla="*/ 128257 h 3766704"/>
              <a:gd name="connsiteX1" fmla="*/ 1959138 w 4638621"/>
              <a:gd name="connsiteY1" fmla="*/ 1470920 h 3766704"/>
              <a:gd name="connsiteX2" fmla="*/ 3255503 w 4638621"/>
              <a:gd name="connsiteY2" fmla="*/ 1783437 h 3766704"/>
              <a:gd name="connsiteX3" fmla="*/ 4609740 w 4638621"/>
              <a:gd name="connsiteY3" fmla="*/ 3114525 h 3766704"/>
              <a:gd name="connsiteX4" fmla="*/ 1912839 w 4638621"/>
              <a:gd name="connsiteY4" fmla="*/ 3762708 h 3766704"/>
              <a:gd name="connsiteX5" fmla="*/ 130338 w 4638621"/>
              <a:gd name="connsiteY5" fmla="*/ 2836733 h 3766704"/>
              <a:gd name="connsiteX6" fmla="*/ 222935 w 4638621"/>
              <a:gd name="connsiteY6" fmla="*/ 359751 h 3766704"/>
              <a:gd name="connsiteX7" fmla="*/ 882692 w 4638621"/>
              <a:gd name="connsiteY7" fmla="*/ 128257 h 376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" h="3375">
                <a:moveTo>
                  <a:pt x="0" y="0"/>
                </a:moveTo>
                <a:lnTo>
                  <a:pt x="21" y="32"/>
                </a:lnTo>
                <a:cubicBezTo>
                  <a:pt x="340" y="515"/>
                  <a:pt x="689" y="1062"/>
                  <a:pt x="1039" y="1306"/>
                </a:cubicBezTo>
                <a:cubicBezTo>
                  <a:pt x="1662" y="1740"/>
                  <a:pt x="2385" y="1367"/>
                  <a:pt x="3081" y="1798"/>
                </a:cubicBezTo>
                <a:cubicBezTo>
                  <a:pt x="3591" y="2115"/>
                  <a:pt x="4692" y="2817"/>
                  <a:pt x="5101" y="3373"/>
                </a:cubicBezTo>
                <a:lnTo>
                  <a:pt x="5103" y="3375"/>
                </a:lnTo>
                <a:lnTo>
                  <a:pt x="0" y="3375"/>
                </a:ln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5" name="任意多边形: 形状 3"/>
          <p:cNvSpPr/>
          <p:nvPr userDrawn="1"/>
        </p:nvSpPr>
        <p:spPr>
          <a:xfrm>
            <a:off x="9229881" y="-19050"/>
            <a:ext cx="2962119" cy="1172708"/>
          </a:xfrm>
          <a:custGeom>
            <a:avLst/>
            <a:gdLst>
              <a:gd name="connsiteX0" fmla="*/ 3392216 w 3530604"/>
              <a:gd name="connsiteY0" fmla="*/ 305884 h 2983354"/>
              <a:gd name="connsiteX1" fmla="*/ 3382056 w 3530604"/>
              <a:gd name="connsiteY1" fmla="*/ 813884 h 2983354"/>
              <a:gd name="connsiteX2" fmla="*/ 2508296 w 3530604"/>
              <a:gd name="connsiteY2" fmla="*/ 2856044 h 2983354"/>
              <a:gd name="connsiteX3" fmla="*/ 344216 w 3530604"/>
              <a:gd name="connsiteY3" fmla="*/ 2490284 h 2983354"/>
              <a:gd name="connsiteX4" fmla="*/ 171496 w 3530604"/>
              <a:gd name="connsiteY4" fmla="*/ 224604 h 2983354"/>
              <a:gd name="connsiteX5" fmla="*/ 2010456 w 3530604"/>
              <a:gd name="connsiteY5" fmla="*/ 92524 h 2983354"/>
              <a:gd name="connsiteX6" fmla="*/ 3392216 w 3530604"/>
              <a:gd name="connsiteY6" fmla="*/ 305884 h 298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5" h="1847">
                <a:moveTo>
                  <a:pt x="0" y="0"/>
                </a:moveTo>
                <a:lnTo>
                  <a:pt x="4665" y="0"/>
                </a:lnTo>
                <a:lnTo>
                  <a:pt x="4665" y="1847"/>
                </a:lnTo>
                <a:lnTo>
                  <a:pt x="4606" y="1846"/>
                </a:lnTo>
                <a:cubicBezTo>
                  <a:pt x="3158" y="1815"/>
                  <a:pt x="1521" y="1574"/>
                  <a:pt x="851" y="1210"/>
                </a:cubicBezTo>
                <a:cubicBezTo>
                  <a:pt x="410" y="971"/>
                  <a:pt x="126" y="503"/>
                  <a:pt x="1" y="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3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4815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490" y="42672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4815" y="735330"/>
            <a:ext cx="230505" cy="216535"/>
          </a:xfrm>
          <a:prstGeom prst="rect">
            <a:avLst/>
          </a:prstGeom>
          <a:noFill/>
          <a:ln w="38100">
            <a:solidFill>
              <a:srgbClr val="283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60简" panose="00020600040101010101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 flipV="1">
            <a:off x="11188065" y="5878830"/>
            <a:ext cx="550545" cy="524510"/>
            <a:chOff x="17619" y="9258"/>
            <a:chExt cx="867" cy="826"/>
          </a:xfrm>
        </p:grpSpPr>
        <p:sp>
          <p:nvSpPr>
            <p:cNvPr id="42" name="矩形 41"/>
            <p:cNvSpPr/>
            <p:nvPr/>
          </p:nvSpPr>
          <p:spPr>
            <a:xfrm>
              <a:off x="17619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124" y="9258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7619" y="9744"/>
              <a:ext cx="363" cy="341"/>
            </a:xfrm>
            <a:prstGeom prst="rect">
              <a:avLst/>
            </a:prstGeom>
            <a:noFill/>
            <a:ln w="38100">
              <a:solidFill>
                <a:srgbClr val="2831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60简" panose="00020600040101010101" charset="-122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926038DD-00AC-43D4-A257-E27CBAD2744A}"/>
              </a:ext>
            </a:extLst>
          </p:cNvPr>
          <p:cNvSpPr txBox="1">
            <a:spLocks/>
          </p:cNvSpPr>
          <p:nvPr/>
        </p:nvSpPr>
        <p:spPr>
          <a:xfrm>
            <a:off x="2264734" y="2413760"/>
            <a:ext cx="7662531" cy="2030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汉仪旗黑-60简" panose="00020600040101010101" charset="-122"/>
                <a:ea typeface="汉仪旗黑-60简" panose="00020600040101010101" charset="-122"/>
                <a:cs typeface="汉仪旗黑-60简" panose="00020600040101010101" charset="-122"/>
              </a:defRPr>
            </a:lvl1pPr>
          </a:lstStyle>
          <a:p>
            <a:r>
              <a:rPr lang="zh-CN" altLang="en-US" dirty="0"/>
              <a:t>感谢各位老师</a:t>
            </a:r>
            <a:endParaRPr lang="en-US" altLang="zh-CN" dirty="0"/>
          </a:p>
          <a:p>
            <a:r>
              <a:rPr lang="zh-CN" altLang="en-US" sz="5200" dirty="0"/>
              <a:t>请各位老师多多批评指正</a:t>
            </a:r>
            <a:endParaRPr lang="en-US" altLang="zh-CN" sz="5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62ECB8-C8D6-BFCA-DE4E-4172D3F6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728" y="260528"/>
            <a:ext cx="2392680" cy="5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4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U2YTU4ZjJhZDkzMDkyM2E5YzNmMjllOGNkYjFmZTk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-60简"/>
        <a:ea typeface=""/>
        <a:cs typeface=""/>
        <a:font script="Jpan" typeface="ＭＳ Ｐゴシック"/>
        <a:font script="Hang" typeface="맑은 고딕"/>
        <a:font script="Hans" typeface="汉仪旗黑-60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60简"/>
        <a:ea typeface=""/>
        <a:cs typeface=""/>
        <a:font script="Jpan" typeface="ＭＳ Ｐゴシック"/>
        <a:font script="Hang" typeface="맑은 고딕"/>
        <a:font script="Hans" typeface="汉仪旗黑-60简"/>
        <a:font script="Hant" typeface="新細明體"/>
        <a:font script="Arab" typeface="汉仪旗黑-60简"/>
        <a:font script="Hebr" typeface="汉仪旗黑-60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60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60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60简"/>
        <a:ea typeface=""/>
        <a:cs typeface=""/>
        <a:font script="Jpan" typeface="ＭＳ Ｐゴシック"/>
        <a:font script="Hang" typeface="맑은 고딕"/>
        <a:font script="Hans" typeface="汉仪旗黑-60简"/>
        <a:font script="Hant" typeface="新細明體"/>
        <a:font script="Arab" typeface="汉仪旗黑-60简"/>
        <a:font script="Hebr" typeface="汉仪旗黑-60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60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60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60简"/>
        <a:ea typeface=""/>
        <a:cs typeface=""/>
        <a:font script="Jpan" typeface="ＭＳ Ｐゴシック"/>
        <a:font script="Hang" typeface="맑은 고딕"/>
        <a:font script="Hans" typeface="汉仪旗黑-60简"/>
        <a:font script="Hant" typeface="新細明體"/>
        <a:font script="Arab" typeface="汉仪旗黑-60简"/>
        <a:font script="Hebr" typeface="汉仪旗黑-60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60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344</Words>
  <Application>Microsoft Office PowerPoint</Application>
  <PresentationFormat>宽屏</PresentationFormat>
  <Paragraphs>85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汉仪中楷简</vt:lpstr>
      <vt:lpstr>Arial</vt:lpstr>
      <vt:lpstr>汉仪旗黑-60简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家兴 宋</cp:lastModifiedBy>
  <cp:revision>5</cp:revision>
  <dcterms:created xsi:type="dcterms:W3CDTF">2022-05-06T03:34:00Z</dcterms:created>
  <dcterms:modified xsi:type="dcterms:W3CDTF">2024-05-21T07:54:36Z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D79A5EF743244FD1B8E38B778BCEAA17</vt:lpwstr>
  </property>
  <property fmtid="{D5CDD505-2E9C-101B-9397-08002B2CF9AE}" pid="3" name="KSOProductBuildVer">
    <vt:lpwstr>2052-11.1.0.11636</vt:lpwstr>
  </property>
  <property fmtid="{D5CDD505-2E9C-101B-9397-08002B2CF9AE}" pid="4" name="KSOTemplateUUID">
    <vt:lpwstr>v1.0_mb_RF2fcR9b2Gy+vm/k+2P+rg==</vt:lpwstr>
  </property>
</Properties>
</file>